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41"/>
  </p:notesMasterIdLst>
  <p:sldIdLst>
    <p:sldId id="256" r:id="rId5"/>
    <p:sldId id="296" r:id="rId6"/>
    <p:sldId id="300" r:id="rId7"/>
    <p:sldId id="297" r:id="rId8"/>
    <p:sldId id="298" r:id="rId9"/>
    <p:sldId id="305" r:id="rId10"/>
    <p:sldId id="306" r:id="rId11"/>
    <p:sldId id="307" r:id="rId12"/>
    <p:sldId id="308" r:id="rId13"/>
    <p:sldId id="315" r:id="rId14"/>
    <p:sldId id="311" r:id="rId15"/>
    <p:sldId id="316" r:id="rId16"/>
    <p:sldId id="313" r:id="rId17"/>
    <p:sldId id="314" r:id="rId18"/>
    <p:sldId id="317" r:id="rId19"/>
    <p:sldId id="338" r:id="rId20"/>
    <p:sldId id="318" r:id="rId21"/>
    <p:sldId id="320" r:id="rId22"/>
    <p:sldId id="319" r:id="rId23"/>
    <p:sldId id="321" r:id="rId24"/>
    <p:sldId id="322" r:id="rId25"/>
    <p:sldId id="323" r:id="rId26"/>
    <p:sldId id="339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258" r:id="rId36"/>
    <p:sldId id="290" r:id="rId37"/>
    <p:sldId id="259" r:id="rId38"/>
    <p:sldId id="267" r:id="rId39"/>
    <p:sldId id="273" r:id="rId40"/>
  </p:sldIdLst>
  <p:sldSz cx="10080625" cy="6300788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6E55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>
        <p:scale>
          <a:sx n="80" d="100"/>
          <a:sy n="80" d="100"/>
        </p:scale>
        <p:origin x="1284" y="95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="" xmlns:a16="http://schemas.microsoft.com/office/drawing/2014/main" id="{DCB3C949-BA52-4D83-A1D7-5723B0817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1" name="Rectangle 2">
            <a:extLst>
              <a:ext uri="{FF2B5EF4-FFF2-40B4-BE49-F238E27FC236}">
                <a16:creationId xmlns="" xmlns:a16="http://schemas.microsoft.com/office/drawing/2014/main" id="{DFF6E5B6-AE2F-4858-8840-AD5BB7C2F1E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="" xmlns:a16="http://schemas.microsoft.com/office/drawing/2014/main" id="{0558E948-15B1-4E40-BCD1-836622D9C21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2053" name="Text Box 4">
            <a:extLst>
              <a:ext uri="{FF2B5EF4-FFF2-40B4-BE49-F238E27FC236}">
                <a16:creationId xmlns="" xmlns:a16="http://schemas.microsoft.com/office/drawing/2014/main" id="{C51503BB-0EFE-4B83-A29A-EBA35B058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4" name="Text Box 5">
            <a:extLst>
              <a:ext uri="{FF2B5EF4-FFF2-40B4-BE49-F238E27FC236}">
                <a16:creationId xmlns="" xmlns:a16="http://schemas.microsoft.com/office/drawing/2014/main" id="{302B57B4-0608-421F-85BC-5637AFA4F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055" name="Text Box 6">
            <a:extLst>
              <a:ext uri="{FF2B5EF4-FFF2-40B4-BE49-F238E27FC236}">
                <a16:creationId xmlns="" xmlns:a16="http://schemas.microsoft.com/office/drawing/2014/main" id="{C00D2CC2-43AD-4978-841D-37FFFA9F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3" name="Rectangle 7">
            <a:extLst>
              <a:ext uri="{FF2B5EF4-FFF2-40B4-BE49-F238E27FC236}">
                <a16:creationId xmlns="" xmlns:a16="http://schemas.microsoft.com/office/drawing/2014/main" id="{05D48815-BD86-4742-B0A5-F28BC6813E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F9258E8-CF5D-4EAF-8EAE-EAA3A69EA6D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7169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="" xmlns:a16="http://schemas.microsoft.com/office/drawing/2014/main" id="{31D4150E-CD65-43AF-9B26-92D06A2D62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07F670-9158-4200-AFEE-18E0506D050D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t-BR" altLang="pt-BR" sz="1400"/>
          </a:p>
        </p:txBody>
      </p:sp>
      <p:sp>
        <p:nvSpPr>
          <p:cNvPr id="4099" name="Text Box 1">
            <a:extLst>
              <a:ext uri="{FF2B5EF4-FFF2-40B4-BE49-F238E27FC236}">
                <a16:creationId xmlns="" xmlns:a16="http://schemas.microsoft.com/office/drawing/2014/main" id="{4BFE864C-D48A-465D-9366-A3A32E1E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701E4873-DE19-4418-A910-E8433E96CEDB}" type="slidenum">
              <a:rPr lang="pt-BR" altLang="pt-BR" sz="1400">
                <a:cs typeface="Segoe UI" panose="020B0502040204020203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t-BR" altLang="pt-BR" sz="1400">
              <a:cs typeface="Segoe UI" panose="020B0502040204020203" pitchFamily="34" charset="0"/>
            </a:endParaRPr>
          </a:p>
        </p:txBody>
      </p:sp>
      <p:sp>
        <p:nvSpPr>
          <p:cNvPr id="4100" name="Rectangle 2">
            <a:extLst>
              <a:ext uri="{FF2B5EF4-FFF2-40B4-BE49-F238E27FC236}">
                <a16:creationId xmlns="" xmlns:a16="http://schemas.microsoft.com/office/drawing/2014/main" id="{69D68F28-D5AC-43D1-9705-EDE315E412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3">
            <a:extLst>
              <a:ext uri="{FF2B5EF4-FFF2-40B4-BE49-F238E27FC236}">
                <a16:creationId xmlns="" xmlns:a16="http://schemas.microsoft.com/office/drawing/2014/main" id="{F8F92318-B162-4F8B-A977-24B8B5E45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78433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20210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22833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82375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95044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0653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93238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76072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92424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712033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5857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992591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43902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21407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16229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31332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45896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95011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87002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42332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40785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9075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44785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77864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15918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C114C96E-A0A0-4B93-A26D-4178A381A2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2C7AA3F-C066-4B37-8080-4556EA4CEBE0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t-BR" altLang="pt-BR" sz="1400"/>
          </a:p>
        </p:txBody>
      </p:sp>
      <p:sp>
        <p:nvSpPr>
          <p:cNvPr id="8195" name="Text Box 1">
            <a:extLst>
              <a:ext uri="{FF2B5EF4-FFF2-40B4-BE49-F238E27FC236}">
                <a16:creationId xmlns="" xmlns:a16="http://schemas.microsoft.com/office/drawing/2014/main" id="{E15E10FE-373B-4211-971F-AF29C68F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1647B8CB-63A6-4BDF-8CD1-F29991C958E2}" type="slidenum">
              <a:rPr lang="pt-BR" altLang="pt-BR" sz="1400">
                <a:cs typeface="Segoe UI" panose="020B0502040204020203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t-BR" altLang="pt-BR" sz="1400">
              <a:cs typeface="Segoe UI" panose="020B0502040204020203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="" xmlns:a16="http://schemas.microsoft.com/office/drawing/2014/main" id="{BE7BE9D8-BC30-4CE2-B885-38193F051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="" xmlns:a16="http://schemas.microsoft.com/office/drawing/2014/main" id="{366B10B4-F24E-4B36-BA70-C3A81B392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0047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="" xmlns:a16="http://schemas.microsoft.com/office/drawing/2014/main" id="{C114C96E-A0A0-4B93-A26D-4178A381A2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2C7AA3F-C066-4B37-8080-4556EA4CEBE0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t-BR" altLang="pt-BR" sz="1400"/>
          </a:p>
        </p:txBody>
      </p:sp>
      <p:sp>
        <p:nvSpPr>
          <p:cNvPr id="8195" name="Text Box 1">
            <a:extLst>
              <a:ext uri="{FF2B5EF4-FFF2-40B4-BE49-F238E27FC236}">
                <a16:creationId xmlns="" xmlns:a16="http://schemas.microsoft.com/office/drawing/2014/main" id="{E15E10FE-373B-4211-971F-AF29C68F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1647B8CB-63A6-4BDF-8CD1-F29991C958E2}" type="slidenum">
              <a:rPr lang="pt-BR" altLang="pt-BR" sz="1400">
                <a:cs typeface="Segoe UI" panose="020B0502040204020203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pt-BR" altLang="pt-BR" sz="1400">
              <a:cs typeface="Segoe UI" panose="020B0502040204020203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="" xmlns:a16="http://schemas.microsoft.com/office/drawing/2014/main" id="{BE7BE9D8-BC30-4CE2-B885-38193F051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="" xmlns:a16="http://schemas.microsoft.com/office/drawing/2014/main" id="{366B10B4-F24E-4B36-BA70-C3A81B392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16376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="" xmlns:a16="http://schemas.microsoft.com/office/drawing/2014/main" id="{BF11C60E-8B2F-45D9-AA30-5A7C92050EE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A5F6B4-79AF-4C36-8997-48201997EC7D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t-BR" altLang="pt-BR" sz="1400"/>
          </a:p>
        </p:txBody>
      </p:sp>
      <p:sp>
        <p:nvSpPr>
          <p:cNvPr id="14339" name="Text Box 1">
            <a:extLst>
              <a:ext uri="{FF2B5EF4-FFF2-40B4-BE49-F238E27FC236}">
                <a16:creationId xmlns="" xmlns:a16="http://schemas.microsoft.com/office/drawing/2014/main" id="{D5FC72CE-B214-4007-A5C6-ED8170C96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8A3A2859-4300-4388-889A-9A6A0821CB17}" type="slidenum">
              <a:rPr lang="pt-BR" altLang="pt-BR" sz="1400">
                <a:cs typeface="Segoe UI" panose="020B0502040204020203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pt-BR" altLang="pt-BR" sz="1400">
              <a:cs typeface="Segoe UI" panose="020B0502040204020203" pitchFamily="34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="" xmlns:a16="http://schemas.microsoft.com/office/drawing/2014/main" id="{BE45805C-9330-47E2-9B84-2E7BB52CC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1" name="Rectangle 3">
            <a:extLst>
              <a:ext uri="{FF2B5EF4-FFF2-40B4-BE49-F238E27FC236}">
                <a16:creationId xmlns="" xmlns:a16="http://schemas.microsoft.com/office/drawing/2014/main" id="{1F80A098-046E-4FBE-A9F6-1ACA44166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17373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="" xmlns:a16="http://schemas.microsoft.com/office/drawing/2014/main" id="{159C86AD-A229-42A2-9322-495C3B7B7D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37A7D4-4244-4B9E-89EA-C5F1251C193F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pt-BR" altLang="pt-BR" sz="1400"/>
          </a:p>
        </p:txBody>
      </p:sp>
      <p:sp>
        <p:nvSpPr>
          <p:cNvPr id="26627" name="Text Box 1">
            <a:extLst>
              <a:ext uri="{FF2B5EF4-FFF2-40B4-BE49-F238E27FC236}">
                <a16:creationId xmlns="" xmlns:a16="http://schemas.microsoft.com/office/drawing/2014/main" id="{1CA724BC-3397-4889-AC68-34BF41208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E7059D30-BBF4-45EB-9BC3-D4F747C9C508}" type="slidenum">
              <a:rPr lang="pt-BR" altLang="pt-BR" sz="1400">
                <a:cs typeface="Segoe UI" panose="020B0502040204020203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pt-BR" altLang="pt-BR" sz="1400">
              <a:cs typeface="Segoe UI" panose="020B0502040204020203" pitchFamily="34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="" xmlns:a16="http://schemas.microsoft.com/office/drawing/2014/main" id="{ADA95CFE-5EBF-4D39-B4AD-3E3934D3B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9" name="Rectangle 3">
            <a:extLst>
              <a:ext uri="{FF2B5EF4-FFF2-40B4-BE49-F238E27FC236}">
                <a16:creationId xmlns="" xmlns:a16="http://schemas.microsoft.com/office/drawing/2014/main" id="{D217DD5B-2B17-4444-ADBB-5010F0B88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4057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="" xmlns:a16="http://schemas.microsoft.com/office/drawing/2014/main" id="{A7F88E5D-C350-4FF4-85B3-8A68492FC83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48A4CA-3AB8-41B4-8145-718CEA39ABDC}" type="slidenum">
              <a:rPr lang="pt-BR" altLang="pt-BR" sz="14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pt-BR" altLang="pt-BR" sz="1400"/>
          </a:p>
        </p:txBody>
      </p:sp>
      <p:sp>
        <p:nvSpPr>
          <p:cNvPr id="28675" name="Text Box 1">
            <a:extLst>
              <a:ext uri="{FF2B5EF4-FFF2-40B4-BE49-F238E27FC236}">
                <a16:creationId xmlns="" xmlns:a16="http://schemas.microsoft.com/office/drawing/2014/main" id="{1FFAE157-4BE1-49D1-9814-C6F95D604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1E92D2FD-830B-4E24-BC65-468B700A74F8}" type="slidenum">
              <a:rPr lang="pt-BR" altLang="pt-BR" sz="1400">
                <a:cs typeface="Segoe UI" panose="020B0502040204020203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pt-BR" altLang="pt-BR" sz="1400">
              <a:cs typeface="Segoe UI" panose="020B0502040204020203" pitchFamily="34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="" xmlns:a16="http://schemas.microsoft.com/office/drawing/2014/main" id="{A5E063D2-3FD2-4118-B122-02C09E9C5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7" name="Rectangle 3">
            <a:extLst>
              <a:ext uri="{FF2B5EF4-FFF2-40B4-BE49-F238E27FC236}">
                <a16:creationId xmlns="" xmlns:a16="http://schemas.microsoft.com/office/drawing/2014/main" id="{99DD54E3-A1C2-4D00-8234-D8FA3425F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898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08822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039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18081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3118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5609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3088" y="812800"/>
            <a:ext cx="6410325" cy="400685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151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0475" y="1031875"/>
            <a:ext cx="7559675" cy="21923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0475" y="3309938"/>
            <a:ext cx="7559675" cy="15208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81C7417-541C-4BA7-8A75-F8F0C17434F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FE3BD-F7DB-41E7-8E5B-73B1C7BBAB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189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B8F63C1B-1A12-4785-B0A1-04C77FA85B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9AF2-AC87-4972-87BE-AF34F3ED63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030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07263" y="250825"/>
            <a:ext cx="2266950" cy="487521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3238" y="250825"/>
            <a:ext cx="6651625" cy="487521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75A1E6F-EB28-47A5-932A-4E8E826AC4D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2E821-3321-4EE7-ADFC-38AA2BE7DA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870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957328"/>
            <a:ext cx="8568531" cy="135058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570447"/>
            <a:ext cx="7056438" cy="1610201"/>
          </a:xfrm>
        </p:spPr>
        <p:txBody>
          <a:bodyPr/>
          <a:lstStyle>
            <a:lvl1pPr marL="0" indent="0" algn="ctr">
              <a:buNone/>
              <a:defRPr/>
            </a:lvl1pPr>
            <a:lvl2pPr marL="420075" indent="0" algn="ctr">
              <a:buNone/>
              <a:defRPr/>
            </a:lvl2pPr>
            <a:lvl3pPr marL="840151" indent="0" algn="ctr">
              <a:buNone/>
              <a:defRPr/>
            </a:lvl3pPr>
            <a:lvl4pPr marL="1260226" indent="0" algn="ctr">
              <a:buNone/>
              <a:defRPr/>
            </a:lvl4pPr>
            <a:lvl5pPr marL="1680301" indent="0" algn="ctr">
              <a:buNone/>
              <a:defRPr/>
            </a:lvl5pPr>
            <a:lvl6pPr marL="2100377" indent="0" algn="ctr">
              <a:buNone/>
              <a:defRPr/>
            </a:lvl6pPr>
            <a:lvl7pPr marL="2520452" indent="0" algn="ctr">
              <a:buNone/>
              <a:defRPr/>
            </a:lvl7pPr>
            <a:lvl8pPr marL="2940528" indent="0" algn="ctr">
              <a:buNone/>
              <a:defRPr/>
            </a:lvl8pPr>
            <a:lvl9pPr marL="3360603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117812-DD4B-40DD-BD49-B4174EA9F4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1263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10791D-9D09-452A-8D60-8E75252BA8C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2841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048840"/>
            <a:ext cx="8568531" cy="1251407"/>
          </a:xfrm>
        </p:spPr>
        <p:txBody>
          <a:bodyPr anchor="t"/>
          <a:lstStyle>
            <a:lvl1pPr algn="l">
              <a:defRPr sz="3675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2670543"/>
            <a:ext cx="8568531" cy="1378297"/>
          </a:xfrm>
        </p:spPr>
        <p:txBody>
          <a:bodyPr anchor="b"/>
          <a:lstStyle>
            <a:lvl1pPr marL="0" indent="0">
              <a:buNone/>
              <a:defRPr sz="1838"/>
            </a:lvl1pPr>
            <a:lvl2pPr marL="420075" indent="0">
              <a:buNone/>
              <a:defRPr sz="1654"/>
            </a:lvl2pPr>
            <a:lvl3pPr marL="840151" indent="0">
              <a:buNone/>
              <a:defRPr sz="1470"/>
            </a:lvl3pPr>
            <a:lvl4pPr marL="1260226" indent="0">
              <a:buNone/>
              <a:defRPr sz="1286"/>
            </a:lvl4pPr>
            <a:lvl5pPr marL="1680301" indent="0">
              <a:buNone/>
              <a:defRPr sz="1286"/>
            </a:lvl5pPr>
            <a:lvl6pPr marL="2100377" indent="0">
              <a:buNone/>
              <a:defRPr sz="1286"/>
            </a:lvl6pPr>
            <a:lvl7pPr marL="2520452" indent="0">
              <a:buNone/>
              <a:defRPr sz="1286"/>
            </a:lvl7pPr>
            <a:lvl8pPr marL="2940528" indent="0">
              <a:buNone/>
              <a:defRPr sz="1286"/>
            </a:lvl8pPr>
            <a:lvl9pPr marL="3360603" indent="0">
              <a:buNone/>
              <a:defRPr sz="128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71CD0C-7007-448D-BD8C-1A68B584BA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336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6047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3F0A53-3D1D-42A2-9236-46EB396A6A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8327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252324"/>
            <a:ext cx="9072563" cy="105013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410385"/>
            <a:ext cx="4454027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1998167"/>
            <a:ext cx="4454027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410385"/>
            <a:ext cx="4455776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1998167"/>
            <a:ext cx="4455776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C9CC57-ABE9-4540-A8B5-0A83314A77B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79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C5E8DD-1076-45A1-B2D3-3B40CDB1A6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37591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D6154-41C8-4733-9454-0ABA94DD4A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5924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250864"/>
            <a:ext cx="3316456" cy="1067634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250865"/>
            <a:ext cx="5635349" cy="5377548"/>
          </a:xfrm>
        </p:spPr>
        <p:txBody>
          <a:bodyPr/>
          <a:lstStyle>
            <a:lvl1pPr>
              <a:defRPr sz="2940"/>
            </a:lvl1pPr>
            <a:lvl2pPr>
              <a:defRPr sz="2573"/>
            </a:lvl2pPr>
            <a:lvl3pPr>
              <a:defRPr sz="2205"/>
            </a:lvl3pPr>
            <a:lvl4pPr>
              <a:defRPr sz="1838"/>
            </a:lvl4pPr>
            <a:lvl5pPr>
              <a:defRPr sz="1838"/>
            </a:lvl5pPr>
            <a:lvl6pPr>
              <a:defRPr sz="1838"/>
            </a:lvl6pPr>
            <a:lvl7pPr>
              <a:defRPr sz="1838"/>
            </a:lvl7pPr>
            <a:lvl8pPr>
              <a:defRPr sz="1838"/>
            </a:lvl8pPr>
            <a:lvl9pPr>
              <a:defRPr sz="183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318499"/>
            <a:ext cx="3316456" cy="4309914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B4E85A-3661-4A83-AF22-3F601F4CFB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7213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85A50F99-059C-4A12-9183-6D46BD3251D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EFB23-21BE-4099-A9B6-4E3A7B95934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415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4410551"/>
            <a:ext cx="6048375" cy="520691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562987"/>
            <a:ext cx="6048375" cy="3780473"/>
          </a:xfrm>
        </p:spPr>
        <p:txBody>
          <a:bodyPr/>
          <a:lstStyle>
            <a:lvl1pPr marL="0" indent="0">
              <a:buNone/>
              <a:defRPr sz="2940"/>
            </a:lvl1pPr>
            <a:lvl2pPr marL="420075" indent="0">
              <a:buNone/>
              <a:defRPr sz="2573"/>
            </a:lvl2pPr>
            <a:lvl3pPr marL="840151" indent="0">
              <a:buNone/>
              <a:defRPr sz="2205"/>
            </a:lvl3pPr>
            <a:lvl4pPr marL="1260226" indent="0">
              <a:buNone/>
              <a:defRPr sz="1838"/>
            </a:lvl4pPr>
            <a:lvl5pPr marL="1680301" indent="0">
              <a:buNone/>
              <a:defRPr sz="1838"/>
            </a:lvl5pPr>
            <a:lvl6pPr marL="2100377" indent="0">
              <a:buNone/>
              <a:defRPr sz="1838"/>
            </a:lvl6pPr>
            <a:lvl7pPr marL="2520452" indent="0">
              <a:buNone/>
              <a:defRPr sz="1838"/>
            </a:lvl7pPr>
            <a:lvl8pPr marL="2940528" indent="0">
              <a:buNone/>
              <a:defRPr sz="1838"/>
            </a:lvl8pPr>
            <a:lvl9pPr marL="3360603" indent="0">
              <a:buNone/>
              <a:defRPr sz="1838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4931242"/>
            <a:ext cx="6048375" cy="739467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3A9374-52BA-437D-B2FD-9037EFB499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05839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F4C638-A768-458B-8CFB-C4AF044E23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5378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2445" y="560070"/>
            <a:ext cx="2142133" cy="504063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6047" y="560070"/>
            <a:ext cx="6258388" cy="504063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2024D6-D375-4EBB-AF65-77CAD883F0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2060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56047" y="560070"/>
            <a:ext cx="8568531" cy="504063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7A108F-31D4-4AAE-9EC0-D50D8A9905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3601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957328"/>
            <a:ext cx="8568531" cy="135058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570447"/>
            <a:ext cx="7056438" cy="1610201"/>
          </a:xfrm>
        </p:spPr>
        <p:txBody>
          <a:bodyPr/>
          <a:lstStyle>
            <a:lvl1pPr marL="0" indent="0" algn="ctr">
              <a:buNone/>
              <a:defRPr/>
            </a:lvl1pPr>
            <a:lvl2pPr marL="420075" indent="0" algn="ctr">
              <a:buNone/>
              <a:defRPr/>
            </a:lvl2pPr>
            <a:lvl3pPr marL="840151" indent="0" algn="ctr">
              <a:buNone/>
              <a:defRPr/>
            </a:lvl3pPr>
            <a:lvl4pPr marL="1260226" indent="0" algn="ctr">
              <a:buNone/>
              <a:defRPr/>
            </a:lvl4pPr>
            <a:lvl5pPr marL="1680301" indent="0" algn="ctr">
              <a:buNone/>
              <a:defRPr/>
            </a:lvl5pPr>
            <a:lvl6pPr marL="2100377" indent="0" algn="ctr">
              <a:buNone/>
              <a:defRPr/>
            </a:lvl6pPr>
            <a:lvl7pPr marL="2520452" indent="0" algn="ctr">
              <a:buNone/>
              <a:defRPr/>
            </a:lvl7pPr>
            <a:lvl8pPr marL="2940528" indent="0" algn="ctr">
              <a:buNone/>
              <a:defRPr/>
            </a:lvl8pPr>
            <a:lvl9pPr marL="3360603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AC5CC5-D4D1-4420-93A9-2E522DF909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5928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1502B-3BA9-43E5-B468-4D0C11BF15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446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048840"/>
            <a:ext cx="8568531" cy="1251407"/>
          </a:xfrm>
        </p:spPr>
        <p:txBody>
          <a:bodyPr anchor="t"/>
          <a:lstStyle>
            <a:lvl1pPr algn="l">
              <a:defRPr sz="3675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2670543"/>
            <a:ext cx="8568531" cy="1378297"/>
          </a:xfrm>
        </p:spPr>
        <p:txBody>
          <a:bodyPr anchor="b"/>
          <a:lstStyle>
            <a:lvl1pPr marL="0" indent="0">
              <a:buNone/>
              <a:defRPr sz="1838"/>
            </a:lvl1pPr>
            <a:lvl2pPr marL="420075" indent="0">
              <a:buNone/>
              <a:defRPr sz="1654"/>
            </a:lvl2pPr>
            <a:lvl3pPr marL="840151" indent="0">
              <a:buNone/>
              <a:defRPr sz="1470"/>
            </a:lvl3pPr>
            <a:lvl4pPr marL="1260226" indent="0">
              <a:buNone/>
              <a:defRPr sz="1286"/>
            </a:lvl4pPr>
            <a:lvl5pPr marL="1680301" indent="0">
              <a:buNone/>
              <a:defRPr sz="1286"/>
            </a:lvl5pPr>
            <a:lvl6pPr marL="2100377" indent="0">
              <a:buNone/>
              <a:defRPr sz="1286"/>
            </a:lvl6pPr>
            <a:lvl7pPr marL="2520452" indent="0">
              <a:buNone/>
              <a:defRPr sz="1286"/>
            </a:lvl7pPr>
            <a:lvl8pPr marL="2940528" indent="0">
              <a:buNone/>
              <a:defRPr sz="1286"/>
            </a:lvl8pPr>
            <a:lvl9pPr marL="3360603" indent="0">
              <a:buNone/>
              <a:defRPr sz="128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464410-63E1-4E34-864A-43E8139A82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780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6047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074322-7D0F-4335-90DB-7A3B6179B8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7967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252324"/>
            <a:ext cx="9072563" cy="105013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410385"/>
            <a:ext cx="4454027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1998167"/>
            <a:ext cx="4454027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410385"/>
            <a:ext cx="4455776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1998167"/>
            <a:ext cx="4455776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D4CBD-C41B-4629-A6CF-B42795783A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216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65E478-BA09-4E31-98D7-F09611A89D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642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7388" y="1570038"/>
            <a:ext cx="8694737" cy="26209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7388" y="4216400"/>
            <a:ext cx="8694737" cy="1377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24E2E70-75B6-4D7A-8DFC-88094806FB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921FD-8119-4689-B5D4-A28D376CE0F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1238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4D1D0-0E43-441F-A731-9B54AEE474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9538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250864"/>
            <a:ext cx="3316456" cy="1067634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250865"/>
            <a:ext cx="5635349" cy="5377548"/>
          </a:xfrm>
        </p:spPr>
        <p:txBody>
          <a:bodyPr/>
          <a:lstStyle>
            <a:lvl1pPr>
              <a:defRPr sz="2940"/>
            </a:lvl1pPr>
            <a:lvl2pPr>
              <a:defRPr sz="2573"/>
            </a:lvl2pPr>
            <a:lvl3pPr>
              <a:defRPr sz="2205"/>
            </a:lvl3pPr>
            <a:lvl4pPr>
              <a:defRPr sz="1838"/>
            </a:lvl4pPr>
            <a:lvl5pPr>
              <a:defRPr sz="1838"/>
            </a:lvl5pPr>
            <a:lvl6pPr>
              <a:defRPr sz="1838"/>
            </a:lvl6pPr>
            <a:lvl7pPr>
              <a:defRPr sz="1838"/>
            </a:lvl7pPr>
            <a:lvl8pPr>
              <a:defRPr sz="1838"/>
            </a:lvl8pPr>
            <a:lvl9pPr>
              <a:defRPr sz="183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318499"/>
            <a:ext cx="3316456" cy="4309914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E3B0E7-9710-4CCA-9EAC-999FF442B6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2887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4410551"/>
            <a:ext cx="6048375" cy="520691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562987"/>
            <a:ext cx="6048375" cy="3780473"/>
          </a:xfrm>
        </p:spPr>
        <p:txBody>
          <a:bodyPr/>
          <a:lstStyle>
            <a:lvl1pPr marL="0" indent="0">
              <a:buNone/>
              <a:defRPr sz="2940"/>
            </a:lvl1pPr>
            <a:lvl2pPr marL="420075" indent="0">
              <a:buNone/>
              <a:defRPr sz="2573"/>
            </a:lvl2pPr>
            <a:lvl3pPr marL="840151" indent="0">
              <a:buNone/>
              <a:defRPr sz="2205"/>
            </a:lvl3pPr>
            <a:lvl4pPr marL="1260226" indent="0">
              <a:buNone/>
              <a:defRPr sz="1838"/>
            </a:lvl4pPr>
            <a:lvl5pPr marL="1680301" indent="0">
              <a:buNone/>
              <a:defRPr sz="1838"/>
            </a:lvl5pPr>
            <a:lvl6pPr marL="2100377" indent="0">
              <a:buNone/>
              <a:defRPr sz="1838"/>
            </a:lvl6pPr>
            <a:lvl7pPr marL="2520452" indent="0">
              <a:buNone/>
              <a:defRPr sz="1838"/>
            </a:lvl7pPr>
            <a:lvl8pPr marL="2940528" indent="0">
              <a:buNone/>
              <a:defRPr sz="1838"/>
            </a:lvl8pPr>
            <a:lvl9pPr marL="3360603" indent="0">
              <a:buNone/>
              <a:defRPr sz="1838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4931242"/>
            <a:ext cx="6048375" cy="739467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9E504D-275E-4197-9CD4-3DF6E0B5B3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6261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05339-3E90-49A9-80D0-948267E7FA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7546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2445" y="560070"/>
            <a:ext cx="2142133" cy="504063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6047" y="560070"/>
            <a:ext cx="6258388" cy="504063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74E2E2-7780-426A-ADAF-952897F4B1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974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56047" y="560070"/>
            <a:ext cx="8568531" cy="504063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39C245-F8D0-47D1-A66A-AEB459F969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2756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56047" y="1957328"/>
            <a:ext cx="8568531" cy="135058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12094" y="3570447"/>
            <a:ext cx="7056438" cy="1610201"/>
          </a:xfrm>
        </p:spPr>
        <p:txBody>
          <a:bodyPr/>
          <a:lstStyle>
            <a:lvl1pPr marL="0" indent="0" algn="ctr">
              <a:buNone/>
              <a:defRPr/>
            </a:lvl1pPr>
            <a:lvl2pPr marL="420075" indent="0" algn="ctr">
              <a:buNone/>
              <a:defRPr/>
            </a:lvl2pPr>
            <a:lvl3pPr marL="840151" indent="0" algn="ctr">
              <a:buNone/>
              <a:defRPr/>
            </a:lvl3pPr>
            <a:lvl4pPr marL="1260226" indent="0" algn="ctr">
              <a:buNone/>
              <a:defRPr/>
            </a:lvl4pPr>
            <a:lvl5pPr marL="1680301" indent="0" algn="ctr">
              <a:buNone/>
              <a:defRPr/>
            </a:lvl5pPr>
            <a:lvl6pPr marL="2100377" indent="0" algn="ctr">
              <a:buNone/>
              <a:defRPr/>
            </a:lvl6pPr>
            <a:lvl7pPr marL="2520452" indent="0" algn="ctr">
              <a:buNone/>
              <a:defRPr/>
            </a:lvl7pPr>
            <a:lvl8pPr marL="2940528" indent="0" algn="ctr">
              <a:buNone/>
              <a:defRPr/>
            </a:lvl8pPr>
            <a:lvl9pPr marL="3360603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AC5CC5-D4D1-4420-93A9-2E522DF909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1827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1502B-3BA9-43E5-B468-4D0C11BF159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4559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6300" y="4048840"/>
            <a:ext cx="8568531" cy="1251407"/>
          </a:xfrm>
        </p:spPr>
        <p:txBody>
          <a:bodyPr anchor="t"/>
          <a:lstStyle>
            <a:lvl1pPr algn="l">
              <a:defRPr sz="3675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96300" y="2670543"/>
            <a:ext cx="8568531" cy="1378297"/>
          </a:xfrm>
        </p:spPr>
        <p:txBody>
          <a:bodyPr anchor="b"/>
          <a:lstStyle>
            <a:lvl1pPr marL="0" indent="0">
              <a:buNone/>
              <a:defRPr sz="1838"/>
            </a:lvl1pPr>
            <a:lvl2pPr marL="420075" indent="0">
              <a:buNone/>
              <a:defRPr sz="1654"/>
            </a:lvl2pPr>
            <a:lvl3pPr marL="840151" indent="0">
              <a:buNone/>
              <a:defRPr sz="1470"/>
            </a:lvl3pPr>
            <a:lvl4pPr marL="1260226" indent="0">
              <a:buNone/>
              <a:defRPr sz="1286"/>
            </a:lvl4pPr>
            <a:lvl5pPr marL="1680301" indent="0">
              <a:buNone/>
              <a:defRPr sz="1286"/>
            </a:lvl5pPr>
            <a:lvl6pPr marL="2100377" indent="0">
              <a:buNone/>
              <a:defRPr sz="1286"/>
            </a:lvl6pPr>
            <a:lvl7pPr marL="2520452" indent="0">
              <a:buNone/>
              <a:defRPr sz="1286"/>
            </a:lvl7pPr>
            <a:lvl8pPr marL="2940528" indent="0">
              <a:buNone/>
              <a:defRPr sz="1286"/>
            </a:lvl8pPr>
            <a:lvl9pPr marL="3360603" indent="0">
              <a:buNone/>
              <a:defRPr sz="128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464410-63E1-4E34-864A-43E8139A826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3459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56047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24318" y="1820228"/>
            <a:ext cx="4200260" cy="3780473"/>
          </a:xfrm>
        </p:spPr>
        <p:txBody>
          <a:bodyPr/>
          <a:lstStyle>
            <a:lvl1pPr>
              <a:defRPr sz="2573"/>
            </a:lvl1pPr>
            <a:lvl2pPr>
              <a:defRPr sz="2205"/>
            </a:lvl2pPr>
            <a:lvl3pPr>
              <a:defRPr sz="1838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074322-7D0F-4335-90DB-7A3B6179B8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038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3238" y="1473200"/>
            <a:ext cx="4459287" cy="3652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14925" y="1473200"/>
            <a:ext cx="4459288" cy="36528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8AF9B5B-EBF1-460A-BF20-D55FADDB39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86F8A-398D-4A66-884C-2894015E61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5066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1" y="252324"/>
            <a:ext cx="9072563" cy="1050131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4031" y="1410385"/>
            <a:ext cx="4454027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031" y="1998167"/>
            <a:ext cx="4454027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20818" y="1410385"/>
            <a:ext cx="4455776" cy="587781"/>
          </a:xfrm>
        </p:spPr>
        <p:txBody>
          <a:bodyPr anchor="b"/>
          <a:lstStyle>
            <a:lvl1pPr marL="0" indent="0">
              <a:buNone/>
              <a:defRPr sz="2205" b="1"/>
            </a:lvl1pPr>
            <a:lvl2pPr marL="420075" indent="0">
              <a:buNone/>
              <a:defRPr sz="1838" b="1"/>
            </a:lvl2pPr>
            <a:lvl3pPr marL="840151" indent="0">
              <a:buNone/>
              <a:defRPr sz="1654" b="1"/>
            </a:lvl3pPr>
            <a:lvl4pPr marL="1260226" indent="0">
              <a:buNone/>
              <a:defRPr sz="1470" b="1"/>
            </a:lvl4pPr>
            <a:lvl5pPr marL="1680301" indent="0">
              <a:buNone/>
              <a:defRPr sz="1470" b="1"/>
            </a:lvl5pPr>
            <a:lvl6pPr marL="2100377" indent="0">
              <a:buNone/>
              <a:defRPr sz="1470" b="1"/>
            </a:lvl6pPr>
            <a:lvl7pPr marL="2520452" indent="0">
              <a:buNone/>
              <a:defRPr sz="1470" b="1"/>
            </a:lvl7pPr>
            <a:lvl8pPr marL="2940528" indent="0">
              <a:buNone/>
              <a:defRPr sz="1470" b="1"/>
            </a:lvl8pPr>
            <a:lvl9pPr marL="3360603" indent="0">
              <a:buNone/>
              <a:defRPr sz="147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20818" y="1998167"/>
            <a:ext cx="4455776" cy="3630246"/>
          </a:xfrm>
        </p:spPr>
        <p:txBody>
          <a:bodyPr/>
          <a:lstStyle>
            <a:lvl1pPr>
              <a:defRPr sz="2205"/>
            </a:lvl1pPr>
            <a:lvl2pPr>
              <a:defRPr sz="1838"/>
            </a:lvl2pPr>
            <a:lvl3pPr>
              <a:defRPr sz="165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BD4CBD-C41B-4629-A6CF-B42795783A9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0243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265E478-BA09-4E31-98D7-F09611A89D0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9400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D4D1D0-0E43-441F-A731-9B54AEE474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20904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4032" y="250864"/>
            <a:ext cx="3316456" cy="1067634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1245" y="250865"/>
            <a:ext cx="5635349" cy="5377548"/>
          </a:xfrm>
        </p:spPr>
        <p:txBody>
          <a:bodyPr/>
          <a:lstStyle>
            <a:lvl1pPr>
              <a:defRPr sz="2940"/>
            </a:lvl1pPr>
            <a:lvl2pPr>
              <a:defRPr sz="2573"/>
            </a:lvl2pPr>
            <a:lvl3pPr>
              <a:defRPr sz="2205"/>
            </a:lvl3pPr>
            <a:lvl4pPr>
              <a:defRPr sz="1838"/>
            </a:lvl4pPr>
            <a:lvl5pPr>
              <a:defRPr sz="1838"/>
            </a:lvl5pPr>
            <a:lvl6pPr>
              <a:defRPr sz="1838"/>
            </a:lvl6pPr>
            <a:lvl7pPr>
              <a:defRPr sz="1838"/>
            </a:lvl7pPr>
            <a:lvl8pPr>
              <a:defRPr sz="1838"/>
            </a:lvl8pPr>
            <a:lvl9pPr>
              <a:defRPr sz="183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4032" y="1318499"/>
            <a:ext cx="3316456" cy="4309914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E3B0E7-9710-4CCA-9EAC-999FF442B61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9731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5873" y="4410551"/>
            <a:ext cx="6048375" cy="520691"/>
          </a:xfrm>
        </p:spPr>
        <p:txBody>
          <a:bodyPr anchor="b"/>
          <a:lstStyle>
            <a:lvl1pPr algn="l">
              <a:defRPr sz="1838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75873" y="562987"/>
            <a:ext cx="6048375" cy="3780473"/>
          </a:xfrm>
        </p:spPr>
        <p:txBody>
          <a:bodyPr/>
          <a:lstStyle>
            <a:lvl1pPr marL="0" indent="0">
              <a:buNone/>
              <a:defRPr sz="2940"/>
            </a:lvl1pPr>
            <a:lvl2pPr marL="420075" indent="0">
              <a:buNone/>
              <a:defRPr sz="2573"/>
            </a:lvl2pPr>
            <a:lvl3pPr marL="840151" indent="0">
              <a:buNone/>
              <a:defRPr sz="2205"/>
            </a:lvl3pPr>
            <a:lvl4pPr marL="1260226" indent="0">
              <a:buNone/>
              <a:defRPr sz="1838"/>
            </a:lvl4pPr>
            <a:lvl5pPr marL="1680301" indent="0">
              <a:buNone/>
              <a:defRPr sz="1838"/>
            </a:lvl5pPr>
            <a:lvl6pPr marL="2100377" indent="0">
              <a:buNone/>
              <a:defRPr sz="1838"/>
            </a:lvl6pPr>
            <a:lvl7pPr marL="2520452" indent="0">
              <a:buNone/>
              <a:defRPr sz="1838"/>
            </a:lvl7pPr>
            <a:lvl8pPr marL="2940528" indent="0">
              <a:buNone/>
              <a:defRPr sz="1838"/>
            </a:lvl8pPr>
            <a:lvl9pPr marL="3360603" indent="0">
              <a:buNone/>
              <a:defRPr sz="1838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75873" y="4931242"/>
            <a:ext cx="6048375" cy="739467"/>
          </a:xfrm>
        </p:spPr>
        <p:txBody>
          <a:bodyPr/>
          <a:lstStyle>
            <a:lvl1pPr marL="0" indent="0">
              <a:buNone/>
              <a:defRPr sz="1286"/>
            </a:lvl1pPr>
            <a:lvl2pPr marL="420075" indent="0">
              <a:buNone/>
              <a:defRPr sz="1103"/>
            </a:lvl2pPr>
            <a:lvl3pPr marL="840151" indent="0">
              <a:buNone/>
              <a:defRPr sz="919"/>
            </a:lvl3pPr>
            <a:lvl4pPr marL="1260226" indent="0">
              <a:buNone/>
              <a:defRPr sz="827"/>
            </a:lvl4pPr>
            <a:lvl5pPr marL="1680301" indent="0">
              <a:buNone/>
              <a:defRPr sz="827"/>
            </a:lvl5pPr>
            <a:lvl6pPr marL="2100377" indent="0">
              <a:buNone/>
              <a:defRPr sz="827"/>
            </a:lvl6pPr>
            <a:lvl7pPr marL="2520452" indent="0">
              <a:buNone/>
              <a:defRPr sz="827"/>
            </a:lvl7pPr>
            <a:lvl8pPr marL="2940528" indent="0">
              <a:buNone/>
              <a:defRPr sz="827"/>
            </a:lvl8pPr>
            <a:lvl9pPr marL="3360603" indent="0">
              <a:buNone/>
              <a:defRPr sz="827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9E504D-275E-4197-9CD4-3DF6E0B5B39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0809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9705339-3E90-49A9-80D0-948267E7FA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9300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2445" y="560070"/>
            <a:ext cx="2142133" cy="504063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56047" y="560070"/>
            <a:ext cx="6258388" cy="504063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74E2E2-7780-426A-ADAF-952897F4B1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8168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56047" y="560070"/>
            <a:ext cx="8568531" cy="504063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654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54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39C245-F8D0-47D1-A66A-AEB459F9692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0969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334963"/>
            <a:ext cx="8694737" cy="121761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93738" y="1544638"/>
            <a:ext cx="4265612" cy="7572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93738" y="2301875"/>
            <a:ext cx="4265612" cy="33845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03813" y="1544638"/>
            <a:ext cx="4284662" cy="7572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03813" y="2301875"/>
            <a:ext cx="4284662" cy="33845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D1D11C88-DA6A-4C06-9BDE-40B39DDA73D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20769-D476-4DCB-856A-CDF1FD378A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2234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86AD36A-C72C-4772-B653-03E30EAA99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E85E-53FE-4D68-8BA7-9ADD3BA20BB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506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ECF5497B-143C-4AE0-BA8A-B90482FFE1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B7364-7D21-4A1E-B06E-D3D35D614A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29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20688"/>
            <a:ext cx="3251200" cy="14700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6250" y="906463"/>
            <a:ext cx="5102225" cy="4478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1890713"/>
            <a:ext cx="3251200" cy="3502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93EB8B5-2D5B-4806-B0E3-7C7AF538367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01267-F6C7-4FBE-B25F-B29DFED895F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3848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3738" y="420688"/>
            <a:ext cx="3251200" cy="14700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86250" y="906463"/>
            <a:ext cx="5102225" cy="44783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93738" y="1890713"/>
            <a:ext cx="3251200" cy="35020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FD3CE73-38BE-41F5-AB55-7A8C512B60B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D2B9F-F0F0-42B7-9BC5-D6458B65B41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93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="" xmlns:a16="http://schemas.microsoft.com/office/drawing/2014/main" id="{FDC71500-5A9C-437B-9998-C926D43681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50825"/>
            <a:ext cx="907097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="" xmlns:a16="http://schemas.microsoft.com/office/drawing/2014/main" id="{BE598E5C-894C-4E72-8345-4D572E958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473200"/>
            <a:ext cx="9070975" cy="3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da estrutura de tópicos</a:t>
            </a:r>
          </a:p>
          <a:p>
            <a:pPr lvl="1"/>
            <a:r>
              <a:rPr lang="en-GB" altLang="pt-BR"/>
              <a:t>2.º nível da estrutura de tópicos</a:t>
            </a:r>
          </a:p>
          <a:p>
            <a:pPr lvl="2"/>
            <a:r>
              <a:rPr lang="en-GB" altLang="pt-BR"/>
              <a:t>3.º nível da estrutura de tópicos</a:t>
            </a:r>
          </a:p>
          <a:p>
            <a:pPr lvl="3"/>
            <a:r>
              <a:rPr lang="en-GB" altLang="pt-BR"/>
              <a:t>4.º nível da estrutura de tópicos</a:t>
            </a:r>
          </a:p>
          <a:p>
            <a:pPr lvl="4"/>
            <a:r>
              <a:rPr lang="en-GB" altLang="pt-BR"/>
              <a:t>5.º nível da estrutura de tópicos</a:t>
            </a:r>
          </a:p>
          <a:p>
            <a:pPr lvl="4"/>
            <a:r>
              <a:rPr lang="en-GB" altLang="pt-BR"/>
              <a:t>6.º nível da estrutura de tópicos</a:t>
            </a:r>
          </a:p>
          <a:p>
            <a:pPr lvl="4"/>
            <a:r>
              <a:rPr lang="en-GB" altLang="pt-BR"/>
              <a:t>7.º nível da estrutura de tópicos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="" xmlns:a16="http://schemas.microsoft.com/office/drawing/2014/main" id="{5A754CA3-DEAF-4378-8DAA-F41D9CDA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5738813"/>
            <a:ext cx="234950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1029" name="Text Box 4">
            <a:extLst>
              <a:ext uri="{FF2B5EF4-FFF2-40B4-BE49-F238E27FC236}">
                <a16:creationId xmlns="" xmlns:a16="http://schemas.microsoft.com/office/drawing/2014/main" id="{F3E1FB9F-232D-4D40-A7E9-CA1F28C73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5738813"/>
            <a:ext cx="3194050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" name="Rectangle 5">
            <a:extLst>
              <a:ext uri="{FF2B5EF4-FFF2-40B4-BE49-F238E27FC236}">
                <a16:creationId xmlns="" xmlns:a16="http://schemas.microsoft.com/office/drawing/2014/main" id="{19398A1E-6188-43E8-BECB-B42F75144E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738813"/>
            <a:ext cx="2346325" cy="4333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0054303B-9F80-4A2C-B49C-75F39D103B3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44546A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44546A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560070"/>
            <a:ext cx="8568531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820228"/>
            <a:ext cx="8568531" cy="37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5740718"/>
            <a:ext cx="3192198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86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840151">
              <a:defRPr/>
            </a:pPr>
            <a:fld id="{2622CE77-8F60-4949-A22C-82BFA22C483A}" type="slidenum">
              <a:rPr lang="pt-BR" altLang="pt-BR" smtClean="0">
                <a:ea typeface="+mn-ea"/>
                <a:cs typeface="Arial" panose="020B0604020202020204" pitchFamily="34" charset="0"/>
              </a:rPr>
              <a:pPr defTabSz="840151">
                <a:defRPr/>
              </a:pPr>
              <a:t>‹nº›</a:t>
            </a:fld>
            <a:endParaRPr lang="pt-BR" altLang="pt-BR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5pPr>
      <a:lvl6pPr marL="420075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6pPr>
      <a:lvl7pPr marL="84015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7pPr>
      <a:lvl8pPr marL="1260226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8pPr>
      <a:lvl9pPr marL="168030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9pPr>
    </p:titleStyle>
    <p:bodyStyle>
      <a:lvl1pPr marL="315057" indent="-315057" algn="l" rtl="0" eaLnBrk="0" fontAlgn="base" hangingPunct="0">
        <a:spcBef>
          <a:spcPct val="20000"/>
        </a:spcBef>
        <a:spcAft>
          <a:spcPct val="0"/>
        </a:spcAft>
        <a:buChar char="•"/>
        <a:defRPr sz="2940">
          <a:solidFill>
            <a:schemeClr val="tx1"/>
          </a:solidFill>
          <a:latin typeface="+mn-lt"/>
          <a:ea typeface="+mn-ea"/>
          <a:cs typeface="+mn-cs"/>
        </a:defRPr>
      </a:lvl1pPr>
      <a:lvl2pPr marL="682622" indent="-262547" algn="l" rtl="0" eaLnBrk="0" fontAlgn="base" hangingPunct="0">
        <a:spcBef>
          <a:spcPct val="20000"/>
        </a:spcBef>
        <a:spcAft>
          <a:spcPct val="0"/>
        </a:spcAft>
        <a:buChar char="–"/>
        <a:defRPr sz="2573">
          <a:solidFill>
            <a:schemeClr val="tx1"/>
          </a:solidFill>
          <a:latin typeface="+mn-lt"/>
        </a:defRPr>
      </a:lvl2pPr>
      <a:lvl3pPr marL="1050188" indent="-210038" algn="l" rtl="0" eaLnBrk="0" fontAlgn="base" hangingPunct="0">
        <a:spcBef>
          <a:spcPct val="20000"/>
        </a:spcBef>
        <a:spcAft>
          <a:spcPct val="0"/>
        </a:spcAft>
        <a:buChar char="•"/>
        <a:defRPr sz="2205">
          <a:solidFill>
            <a:schemeClr val="tx1"/>
          </a:solidFill>
          <a:latin typeface="+mn-lt"/>
        </a:defRPr>
      </a:lvl3pPr>
      <a:lvl4pPr marL="1470264" indent="-210038" algn="l" rtl="0" eaLnBrk="0" fontAlgn="base" hangingPunct="0">
        <a:spcBef>
          <a:spcPct val="20000"/>
        </a:spcBef>
        <a:spcAft>
          <a:spcPct val="0"/>
        </a:spcAft>
        <a:buChar char="–"/>
        <a:defRPr sz="1838">
          <a:solidFill>
            <a:schemeClr val="tx1"/>
          </a:solidFill>
          <a:latin typeface="+mn-lt"/>
        </a:defRPr>
      </a:lvl4pPr>
      <a:lvl5pPr marL="1890339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5pPr>
      <a:lvl6pPr marL="2310414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6pPr>
      <a:lvl7pPr marL="2730490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7pPr>
      <a:lvl8pPr marL="3150565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8pPr>
      <a:lvl9pPr marL="3570641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1pPr>
      <a:lvl2pPr marL="420075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84015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260226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4pPr>
      <a:lvl5pPr marL="168030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5pPr>
      <a:lvl6pPr marL="2100377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6pPr>
      <a:lvl7pPr marL="2520452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7pPr>
      <a:lvl8pPr marL="2940528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8pPr>
      <a:lvl9pPr marL="3360603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560070"/>
            <a:ext cx="8568531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820228"/>
            <a:ext cx="8568531" cy="37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5740718"/>
            <a:ext cx="3192198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86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840151">
              <a:defRPr/>
            </a:pPr>
            <a:fld id="{8A8671E7-B1BC-453F-BF43-C92304F4B640}" type="slidenum">
              <a:rPr lang="pt-BR" altLang="pt-BR" smtClean="0">
                <a:ea typeface="+mn-ea"/>
                <a:cs typeface="Arial" panose="020B0604020202020204" pitchFamily="34" charset="0"/>
              </a:rPr>
              <a:pPr defTabSz="840151">
                <a:defRPr/>
              </a:pPr>
              <a:t>‹nº›</a:t>
            </a:fld>
            <a:endParaRPr lang="pt-BR" altLang="pt-BR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5pPr>
      <a:lvl6pPr marL="420075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6pPr>
      <a:lvl7pPr marL="84015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7pPr>
      <a:lvl8pPr marL="1260226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8pPr>
      <a:lvl9pPr marL="168030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9pPr>
    </p:titleStyle>
    <p:bodyStyle>
      <a:lvl1pPr marL="315057" indent="-315057" algn="l" rtl="0" eaLnBrk="0" fontAlgn="base" hangingPunct="0">
        <a:spcBef>
          <a:spcPct val="20000"/>
        </a:spcBef>
        <a:spcAft>
          <a:spcPct val="0"/>
        </a:spcAft>
        <a:buChar char="•"/>
        <a:defRPr sz="2940">
          <a:solidFill>
            <a:schemeClr val="tx1"/>
          </a:solidFill>
          <a:latin typeface="+mn-lt"/>
          <a:ea typeface="+mn-ea"/>
          <a:cs typeface="+mn-cs"/>
        </a:defRPr>
      </a:lvl1pPr>
      <a:lvl2pPr marL="682622" indent="-262547" algn="l" rtl="0" eaLnBrk="0" fontAlgn="base" hangingPunct="0">
        <a:spcBef>
          <a:spcPct val="20000"/>
        </a:spcBef>
        <a:spcAft>
          <a:spcPct val="0"/>
        </a:spcAft>
        <a:buChar char="–"/>
        <a:defRPr sz="2573">
          <a:solidFill>
            <a:schemeClr val="tx1"/>
          </a:solidFill>
          <a:latin typeface="+mn-lt"/>
        </a:defRPr>
      </a:lvl2pPr>
      <a:lvl3pPr marL="1050188" indent="-210038" algn="l" rtl="0" eaLnBrk="0" fontAlgn="base" hangingPunct="0">
        <a:spcBef>
          <a:spcPct val="20000"/>
        </a:spcBef>
        <a:spcAft>
          <a:spcPct val="0"/>
        </a:spcAft>
        <a:buChar char="•"/>
        <a:defRPr sz="2205">
          <a:solidFill>
            <a:schemeClr val="tx1"/>
          </a:solidFill>
          <a:latin typeface="+mn-lt"/>
        </a:defRPr>
      </a:lvl3pPr>
      <a:lvl4pPr marL="1470264" indent="-210038" algn="l" rtl="0" eaLnBrk="0" fontAlgn="base" hangingPunct="0">
        <a:spcBef>
          <a:spcPct val="20000"/>
        </a:spcBef>
        <a:spcAft>
          <a:spcPct val="0"/>
        </a:spcAft>
        <a:buChar char="–"/>
        <a:defRPr sz="1838">
          <a:solidFill>
            <a:schemeClr val="tx1"/>
          </a:solidFill>
          <a:latin typeface="+mn-lt"/>
        </a:defRPr>
      </a:lvl4pPr>
      <a:lvl5pPr marL="1890339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5pPr>
      <a:lvl6pPr marL="2310414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6pPr>
      <a:lvl7pPr marL="2730490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7pPr>
      <a:lvl8pPr marL="3150565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8pPr>
      <a:lvl9pPr marL="3570641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1pPr>
      <a:lvl2pPr marL="420075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84015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260226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4pPr>
      <a:lvl5pPr marL="168030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5pPr>
      <a:lvl6pPr marL="2100377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6pPr>
      <a:lvl7pPr marL="2520452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7pPr>
      <a:lvl8pPr marL="2940528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8pPr>
      <a:lvl9pPr marL="3360603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47" y="560070"/>
            <a:ext cx="8568531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47" y="1820228"/>
            <a:ext cx="8568531" cy="378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6047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5740718"/>
            <a:ext cx="3192198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86" u="none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defTabSz="840151">
              <a:defRPr/>
            </a:pPr>
            <a:endParaRPr lang="pt-BR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5740718"/>
            <a:ext cx="2100130" cy="42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86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defTabSz="840151">
              <a:defRPr/>
            </a:pPr>
            <a:fld id="{8A8671E7-B1BC-453F-BF43-C92304F4B640}" type="slidenum">
              <a:rPr lang="pt-BR" altLang="pt-BR" smtClean="0">
                <a:ea typeface="+mn-ea"/>
                <a:cs typeface="Arial" panose="020B0604020202020204" pitchFamily="34" charset="0"/>
              </a:rPr>
              <a:pPr defTabSz="840151">
                <a:defRPr/>
              </a:pPr>
              <a:t>‹nº›</a:t>
            </a:fld>
            <a:endParaRPr lang="pt-BR" altLang="pt-BR"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7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5pPr>
      <a:lvl6pPr marL="420075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6pPr>
      <a:lvl7pPr marL="84015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7pPr>
      <a:lvl8pPr marL="1260226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8pPr>
      <a:lvl9pPr marL="1680301" algn="ctr" rtl="0" eaLnBrk="0" fontAlgn="base" hangingPunct="0">
        <a:spcBef>
          <a:spcPct val="0"/>
        </a:spcBef>
        <a:spcAft>
          <a:spcPct val="0"/>
        </a:spcAft>
        <a:defRPr sz="4043">
          <a:solidFill>
            <a:schemeClr val="tx2"/>
          </a:solidFill>
          <a:latin typeface="Times New Roman" pitchFamily="18" charset="0"/>
        </a:defRPr>
      </a:lvl9pPr>
    </p:titleStyle>
    <p:bodyStyle>
      <a:lvl1pPr marL="315057" indent="-315057" algn="l" rtl="0" eaLnBrk="0" fontAlgn="base" hangingPunct="0">
        <a:spcBef>
          <a:spcPct val="20000"/>
        </a:spcBef>
        <a:spcAft>
          <a:spcPct val="0"/>
        </a:spcAft>
        <a:buChar char="•"/>
        <a:defRPr sz="2940">
          <a:solidFill>
            <a:schemeClr val="tx1"/>
          </a:solidFill>
          <a:latin typeface="+mn-lt"/>
          <a:ea typeface="+mn-ea"/>
          <a:cs typeface="+mn-cs"/>
        </a:defRPr>
      </a:lvl1pPr>
      <a:lvl2pPr marL="682622" indent="-262547" algn="l" rtl="0" eaLnBrk="0" fontAlgn="base" hangingPunct="0">
        <a:spcBef>
          <a:spcPct val="20000"/>
        </a:spcBef>
        <a:spcAft>
          <a:spcPct val="0"/>
        </a:spcAft>
        <a:buChar char="–"/>
        <a:defRPr sz="2573">
          <a:solidFill>
            <a:schemeClr val="tx1"/>
          </a:solidFill>
          <a:latin typeface="+mn-lt"/>
        </a:defRPr>
      </a:lvl2pPr>
      <a:lvl3pPr marL="1050188" indent="-210038" algn="l" rtl="0" eaLnBrk="0" fontAlgn="base" hangingPunct="0">
        <a:spcBef>
          <a:spcPct val="20000"/>
        </a:spcBef>
        <a:spcAft>
          <a:spcPct val="0"/>
        </a:spcAft>
        <a:buChar char="•"/>
        <a:defRPr sz="2205">
          <a:solidFill>
            <a:schemeClr val="tx1"/>
          </a:solidFill>
          <a:latin typeface="+mn-lt"/>
        </a:defRPr>
      </a:lvl3pPr>
      <a:lvl4pPr marL="1470264" indent="-210038" algn="l" rtl="0" eaLnBrk="0" fontAlgn="base" hangingPunct="0">
        <a:spcBef>
          <a:spcPct val="20000"/>
        </a:spcBef>
        <a:spcAft>
          <a:spcPct val="0"/>
        </a:spcAft>
        <a:buChar char="–"/>
        <a:defRPr sz="1838">
          <a:solidFill>
            <a:schemeClr val="tx1"/>
          </a:solidFill>
          <a:latin typeface="+mn-lt"/>
        </a:defRPr>
      </a:lvl4pPr>
      <a:lvl5pPr marL="1890339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5pPr>
      <a:lvl6pPr marL="2310414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6pPr>
      <a:lvl7pPr marL="2730490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7pPr>
      <a:lvl8pPr marL="3150565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8pPr>
      <a:lvl9pPr marL="3570641" indent="-210038" algn="l" rtl="0" eaLnBrk="0" fontAlgn="base" hangingPunct="0">
        <a:spcBef>
          <a:spcPct val="20000"/>
        </a:spcBef>
        <a:spcAft>
          <a:spcPct val="0"/>
        </a:spcAft>
        <a:buChar char="»"/>
        <a:defRPr sz="1838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1pPr>
      <a:lvl2pPr marL="420075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2pPr>
      <a:lvl3pPr marL="84015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260226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4pPr>
      <a:lvl5pPr marL="1680301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5pPr>
      <a:lvl6pPr marL="2100377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6pPr>
      <a:lvl7pPr marL="2520452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7pPr>
      <a:lvl8pPr marL="2940528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8pPr>
      <a:lvl9pPr marL="3360603" algn="l" defTabSz="840151" rtl="0" eaLnBrk="1" latinLnBrk="0" hangingPunct="1">
        <a:defRPr sz="16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11" Type="http://schemas.openxmlformats.org/officeDocument/2006/relationships/image" Target="../media/image40.png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11">
            <a:extLst>
              <a:ext uri="{FF2B5EF4-FFF2-40B4-BE49-F238E27FC236}">
                <a16:creationId xmlns="" xmlns:a16="http://schemas.microsoft.com/office/drawing/2014/main" id="{666406FB-46C2-4959-8DE4-B15E72ECE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FFFFFF">
                <a:shade val="45000"/>
                <a:satMod val="135000"/>
              </a:srgbClr>
              <a:prstClr val="white"/>
            </a:duotone>
          </a:blip>
          <a:srcRect l="8343" r="21426"/>
          <a:stretch/>
        </p:blipFill>
        <p:spPr bwMode="auto">
          <a:xfrm>
            <a:off x="0" y="3265997"/>
            <a:ext cx="4320232" cy="1972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5" name="Text Box 1">
            <a:extLst>
              <a:ext uri="{FF2B5EF4-FFF2-40B4-BE49-F238E27FC236}">
                <a16:creationId xmlns="" xmlns:a16="http://schemas.microsoft.com/office/drawing/2014/main" id="{285F4BE8-6004-43BF-A4E4-FE826BEBE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66" y="2790114"/>
            <a:ext cx="961809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11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4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PESQUISAS E PROJETOS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pt-BR" altLang="pt-BR" sz="4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ACADÊMICOS E EMPRESARIAIS </a:t>
            </a:r>
          </a:p>
        </p:txBody>
      </p:sp>
      <p:sp>
        <p:nvSpPr>
          <p:cNvPr id="5" name="Retângulo 4"/>
          <p:cNvSpPr/>
          <p:nvPr/>
        </p:nvSpPr>
        <p:spPr bwMode="auto">
          <a:xfrm>
            <a:off x="0" y="-1"/>
            <a:ext cx="10080625" cy="216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ângulo 6"/>
          <p:cNvSpPr/>
          <p:nvPr/>
        </p:nvSpPr>
        <p:spPr bwMode="auto">
          <a:xfrm>
            <a:off x="0" y="5238746"/>
            <a:ext cx="10080625" cy="1080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80272" y="5292631"/>
            <a:ext cx="5009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Prof. Dr. José </a:t>
            </a:r>
            <a:r>
              <a:rPr lang="pt-BR" sz="2800" dirty="0" err="1" smtClean="0"/>
              <a:t>Antonio</a:t>
            </a:r>
            <a:r>
              <a:rPr lang="pt-BR" sz="2800" dirty="0" smtClean="0"/>
              <a:t> de Queiroz</a:t>
            </a:r>
          </a:p>
          <a:p>
            <a:pPr algn="ctr"/>
            <a:r>
              <a:rPr lang="pt-BR" sz="2800" dirty="0" smtClean="0"/>
              <a:t> ja.queiroz@unifei.edu.br</a:t>
            </a:r>
            <a:endParaRPr lang="pt-BR" sz="2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215900" y="630114"/>
            <a:ext cx="9618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UNIVERSIDADE FEDERAL DE ITAJUBÁ</a:t>
            </a:r>
            <a:endParaRPr lang="pt-BR" sz="48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OS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PASSOS SEGUINTES NESTA CAMINHADA DE INTEGRAÇÃO DES-LEAN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PROJETO HONEYWELL   –   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PROJETO DE IMPLEMENTAÇÃO DE DES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pt-BR" sz="16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-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LEAN NA PLANTA DE ITAJUBÁ</a:t>
            </a:r>
            <a:endParaRPr lang="pt-BR" sz="16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400" y="2142282"/>
            <a:ext cx="2573824" cy="3199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9" name="CaixaDeTexto 18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64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64" y="1134170"/>
            <a:ext cx="5162500" cy="22211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472" y="2890237"/>
            <a:ext cx="2794992" cy="2654961"/>
          </a:xfrm>
          <a:prstGeom prst="rect">
            <a:avLst/>
          </a:prstGeom>
        </p:spPr>
      </p:pic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689836" y="168436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  <a:cs typeface="Calibri" panose="020F0502020204030204" pitchFamily="34" charset="0"/>
              </a:rPr>
              <a:t>SITUAÇÃO ENCONTRADA</a:t>
            </a:r>
            <a:endParaRPr lang="pt-BR" sz="20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248872" y="3518507"/>
            <a:ext cx="3431400" cy="181066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5" name="CaixaDeTexto 24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3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9" name="FE8354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967" t="11383" r="12157" b="836"/>
          <a:stretch/>
        </p:blipFill>
        <p:spPr>
          <a:xfrm>
            <a:off x="1007864" y="111563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5256336" y="1278186"/>
            <a:ext cx="3816424" cy="11079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ATUAL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SIMULADO E VALIDADO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8" y="1062162"/>
            <a:ext cx="684000" cy="60800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7" name="CaixaDeTexto 16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9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275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ixaDeTexto 20"/>
          <p:cNvSpPr txBox="1"/>
          <p:nvPr/>
        </p:nvSpPr>
        <p:spPr>
          <a:xfrm>
            <a:off x="6689836" y="168436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SITUAÇÃO ALCANÇADA</a:t>
            </a:r>
            <a:endParaRPr lang="pt-BR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72" y="2890237"/>
            <a:ext cx="2794992" cy="2656420"/>
          </a:xfrm>
          <a:prstGeom prst="rect">
            <a:avLst/>
          </a:prstGeom>
        </p:spPr>
      </p:pic>
      <p:sp>
        <p:nvSpPr>
          <p:cNvPr id="25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ângulo 2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4">
            <a:grayscl/>
            <a:lum bright="-20000" contrast="40000"/>
          </a:blip>
          <a:stretch>
            <a:fillRect/>
          </a:stretch>
        </p:blipFill>
        <p:spPr>
          <a:xfrm>
            <a:off x="1536904" y="3609915"/>
            <a:ext cx="3431400" cy="1791267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64" y="1134170"/>
            <a:ext cx="5162500" cy="2221171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2" name="CaixaDeTexto 21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8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24A0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968" t="10883" r="12904"/>
          <a:stretch/>
        </p:blipFill>
        <p:spPr>
          <a:xfrm>
            <a:off x="1007864" y="111563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3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256336" y="4230514"/>
            <a:ext cx="3816424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FUTURO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SIMULADO E IMPLANTADO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8" y="1062162"/>
            <a:ext cx="684000" cy="608000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4" name="CaixaDeTexto 23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grpSp>
        <p:nvGrpSpPr>
          <p:cNvPr id="8" name="Grupo 7"/>
          <p:cNvGrpSpPr/>
          <p:nvPr/>
        </p:nvGrpSpPr>
        <p:grpSpPr>
          <a:xfrm>
            <a:off x="1007864" y="1182220"/>
            <a:ext cx="8267600" cy="4416445"/>
            <a:chOff x="1007864" y="1182220"/>
            <a:chExt cx="8267600" cy="4416445"/>
          </a:xfrm>
        </p:grpSpPr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7864" y="1182220"/>
              <a:ext cx="8267600" cy="4416445"/>
            </a:xfrm>
            <a:prstGeom prst="rect">
              <a:avLst/>
            </a:prstGeom>
          </p:spPr>
        </p:pic>
        <p:sp>
          <p:nvSpPr>
            <p:cNvPr id="7" name="Retângulo 6"/>
            <p:cNvSpPr/>
            <p:nvPr/>
          </p:nvSpPr>
          <p:spPr bwMode="auto">
            <a:xfrm>
              <a:off x="1437481" y="4086498"/>
              <a:ext cx="4106887" cy="10801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 rot="21216514">
              <a:off x="5364000" y="2876878"/>
              <a:ext cx="15121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600" b="1" dirty="0" smtClean="0">
                  <a:solidFill>
                    <a:srgbClr val="0070C0"/>
                  </a:solidFill>
                </a:rPr>
                <a:t>$</a:t>
              </a:r>
              <a:endParaRPr lang="pt-BR" sz="96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1434189" y="4047589"/>
            <a:ext cx="3462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RESULTADOS</a:t>
            </a:r>
            <a:endParaRPr lang="pt-BR" sz="4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99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OS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PASSOS SEGUINTES NESTA CAMINHADA DE INTEGRAÇÃO DES-LEAN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PROJETO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SEGUINTE   –   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PROJETO DE SIMULAÇÃO E OTIMIZAÇÃO DE HOSPITAL DE CAMPO REAL</a:t>
            </a:r>
            <a:endParaRPr lang="pt-BR" sz="16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7" name="CaixaDeTexto 16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9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6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747" t="10972" r="747" b="10972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Retângulo 1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6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3708" t="26828" r="15436" b="13237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6" name="CaixaDeTexto 15"/>
          <p:cNvSpPr txBox="1"/>
          <p:nvPr/>
        </p:nvSpPr>
        <p:spPr>
          <a:xfrm>
            <a:off x="5184328" y="1412866"/>
            <a:ext cx="3816424" cy="11079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ATUAL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SIMULADO E VALIDADO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04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25608" b="20728"/>
          <a:stretch/>
        </p:blipFill>
        <p:spPr>
          <a:xfrm>
            <a:off x="997309" y="1710234"/>
            <a:ext cx="8278156" cy="324036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CaixaDeTexto 10"/>
          <p:cNvSpPr txBox="1"/>
          <p:nvPr/>
        </p:nvSpPr>
        <p:spPr>
          <a:xfrm>
            <a:off x="7056536" y="1782242"/>
            <a:ext cx="21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</a:rPr>
              <a:t>PROJETANDO</a:t>
            </a:r>
          </a:p>
          <a:p>
            <a:pPr algn="ctr"/>
            <a:r>
              <a:rPr lang="pt-BR" b="1" dirty="0" smtClean="0">
                <a:solidFill>
                  <a:srgbClr val="0070C0"/>
                </a:solidFill>
              </a:rPr>
              <a:t>O ESTADO FUTURO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9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INÍCIO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DA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CAMINHADA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NA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INTEGRAÇÃO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DES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-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LEAN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Utilizar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a </a:t>
            </a:r>
            <a:r>
              <a:rPr lang="pt-BR" sz="2000" b="1" kern="0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Discrete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Event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Simulation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( DES ) como técnica auxiliar no</a:t>
            </a:r>
          </a:p>
          <a:p>
            <a:pPr marL="682622" lvl="1" indent="-355897" algn="just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ensino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conceitos,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princípios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práticas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do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LEAN  em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sala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aula</a:t>
            </a:r>
            <a:endParaRPr lang="pt-BR" sz="2400" b="1" kern="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3" name="CaixaDeTexto 12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9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4572" t="28046" r="13708" b="12191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5184328" y="4177046"/>
            <a:ext cx="3816424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FUTURO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PROPOSTO E PREMIADO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0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25612" b="20724"/>
          <a:stretch/>
        </p:blipFill>
        <p:spPr>
          <a:xfrm>
            <a:off x="997310" y="1710234"/>
            <a:ext cx="8278156" cy="324036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3" name="CaixaDeTexto 2"/>
          <p:cNvSpPr txBox="1"/>
          <p:nvPr/>
        </p:nvSpPr>
        <p:spPr>
          <a:xfrm>
            <a:off x="2573338" y="4046428"/>
            <a:ext cx="174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ANTES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957714" y="4046428"/>
            <a:ext cx="174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DEPOIS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469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7419" t="36345" r="25097" b="20729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8" name="Retângulo 17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2" name="CaixaDeTexto 21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OS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PASSOS SEGUINTES NESTA CAMINHADA DE INTEGRAÇÃO DES-LEAN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PROJETO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SEGUINTE   –   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PROJETO DE SIMULAÇÃO E OTIMIZAÇÃO DE HOSPITAL CANADENSE REAL</a:t>
            </a:r>
            <a:endParaRPr lang="pt-BR" sz="16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7" name="Retângulo 16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2" name="CaixaDeTexto 21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1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10972" b="10972"/>
          <a:stretch/>
        </p:blipFill>
        <p:spPr>
          <a:xfrm>
            <a:off x="1007865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76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3709" t="26827" r="15436" b="13411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5184328" y="1412866"/>
            <a:ext cx="3816424" cy="110799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ATUAL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SIMULADO E VALIDADO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54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t="25607" b="20729"/>
          <a:stretch/>
        </p:blipFill>
        <p:spPr>
          <a:xfrm>
            <a:off x="997310" y="1710234"/>
            <a:ext cx="8278156" cy="324036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056536" y="1782242"/>
            <a:ext cx="21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0070C0"/>
                </a:solidFill>
              </a:rPr>
              <a:t>PROJETANDO</a:t>
            </a:r>
          </a:p>
          <a:p>
            <a:pPr algn="ctr"/>
            <a:r>
              <a:rPr lang="pt-BR" b="1" dirty="0" smtClean="0">
                <a:solidFill>
                  <a:srgbClr val="0070C0"/>
                </a:solidFill>
              </a:rPr>
              <a:t>O ESTADO FUTURO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67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14572" t="28046" r="13708" b="12191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2" name="CaixaDeTexto 11"/>
          <p:cNvSpPr txBox="1"/>
          <p:nvPr/>
        </p:nvSpPr>
        <p:spPr>
          <a:xfrm>
            <a:off x="5184328" y="4177046"/>
            <a:ext cx="3816424" cy="110799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ESTADO FUTURO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PROPOSTO E PREMIADO</a:t>
            </a:r>
          </a:p>
          <a:p>
            <a:pPr algn="ctr">
              <a:lnSpc>
                <a:spcPct val="150000"/>
              </a:lnSpc>
            </a:pPr>
            <a:endParaRPr lang="pt-BR" sz="400" b="1" dirty="0"/>
          </a:p>
        </p:txBody>
      </p:sp>
      <p:sp>
        <p:nvSpPr>
          <p:cNvPr id="13" name="Retângulo 1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69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t="25607" b="20729"/>
          <a:stretch/>
        </p:blipFill>
        <p:spPr>
          <a:xfrm>
            <a:off x="1002991" y="1710234"/>
            <a:ext cx="8272476" cy="3240360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73338" y="4046428"/>
            <a:ext cx="174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ANTES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957714" y="4046428"/>
            <a:ext cx="174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70C0"/>
                </a:solidFill>
              </a:rPr>
              <a:t>DEPOIS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2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18029" t="32925" r="25805" b="20729"/>
          <a:stretch/>
        </p:blipFill>
        <p:spPr>
          <a:xfrm>
            <a:off x="1007864" y="1134170"/>
            <a:ext cx="8267600" cy="441102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Retângulo 1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0" name="CaixaDeTexto 1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2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0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INÍCIO 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DA 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CAMINHADA 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NA 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INTEGRAÇÃO 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DES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-</a:t>
            </a:r>
            <a:r>
              <a:rPr lang="pt-BR" sz="4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LEAN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Assim, o primeiro modelo seria da ESTAMPARIA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ABC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de </a:t>
            </a:r>
            <a:r>
              <a:rPr lang="pt-BR" sz="2000" b="1" kern="0" dirty="0" err="1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Rother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e </a:t>
            </a:r>
            <a:r>
              <a:rPr lang="pt-BR" sz="2000" b="1" kern="0" dirty="0" err="1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Shook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10" name="Picture 2" descr="Learning to See - Lean Book Shop - Lean Enterprise Acad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18" y="2142282"/>
            <a:ext cx="2580138" cy="319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5" name="CaixaDeTexto 14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4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2070274"/>
            <a:ext cx="10080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400" b="1" dirty="0" smtClean="0">
                <a:solidFill>
                  <a:schemeClr val="bg1">
                    <a:lumMod val="50000"/>
                  </a:schemeClr>
                </a:solidFill>
              </a:rPr>
              <a:t>+APLICAÇÕES</a:t>
            </a:r>
          </a:p>
          <a:p>
            <a:pPr algn="ctr"/>
            <a:r>
              <a:rPr lang="pt-BR" sz="6400" b="1" dirty="0" smtClean="0">
                <a:solidFill>
                  <a:schemeClr val="bg1">
                    <a:lumMod val="50000"/>
                  </a:schemeClr>
                </a:solidFill>
              </a:rPr>
              <a:t>EM CASOS REAIS</a:t>
            </a:r>
          </a:p>
        </p:txBody>
      </p:sp>
      <p:sp>
        <p:nvSpPr>
          <p:cNvPr id="18" name="Retângulo 17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1" name="CaixaDeTexto 20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2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10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2070274"/>
            <a:ext cx="100806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400" b="1" dirty="0" smtClean="0">
                <a:solidFill>
                  <a:schemeClr val="bg1">
                    <a:lumMod val="50000"/>
                  </a:schemeClr>
                </a:solidFill>
              </a:rPr>
              <a:t>DES + LEAN</a:t>
            </a:r>
          </a:p>
          <a:p>
            <a:pPr algn="ctr"/>
            <a:r>
              <a:rPr lang="pt-BR" sz="6400" b="1" dirty="0" smtClean="0">
                <a:solidFill>
                  <a:srgbClr val="0070C0"/>
                </a:solidFill>
              </a:rPr>
              <a:t>+ INDÚSTRIA 4.0</a:t>
            </a:r>
          </a:p>
        </p:txBody>
      </p:sp>
      <p:sp>
        <p:nvSpPr>
          <p:cNvPr id="18" name="Retângulo 17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1" name="CaixaDeTexto 20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2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9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44" name="CaixaDeTexto 43">
            <a:extLst>
              <a:ext uri="{FF2B5EF4-FFF2-40B4-BE49-F238E27FC236}">
                <a16:creationId xmlns="" xmlns:a16="http://schemas.microsoft.com/office/drawing/2014/main" id="{CD21DDA6-4F0F-42FE-8EE2-90A07E54DCAE}"/>
              </a:ext>
            </a:extLst>
          </p:cNvPr>
          <p:cNvSpPr txBox="1"/>
          <p:nvPr/>
        </p:nvSpPr>
        <p:spPr>
          <a:xfrm>
            <a:off x="5112320" y="918146"/>
            <a:ext cx="4825110" cy="101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>
                <a:solidFill>
                  <a:srgbClr val="0070C0"/>
                </a:solidFill>
              </a:rPr>
              <a:t>Sistemas integrados e </a:t>
            </a:r>
            <a:r>
              <a:rPr lang="pt-BR" sz="2000" b="1" dirty="0" smtClean="0">
                <a:solidFill>
                  <a:srgbClr val="0070C0"/>
                </a:solidFill>
              </a:rPr>
              <a:t>conectados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visando </a:t>
            </a:r>
            <a:r>
              <a:rPr lang="pt-BR" sz="2000" b="1" dirty="0">
                <a:solidFill>
                  <a:srgbClr val="0070C0"/>
                </a:solidFill>
              </a:rPr>
              <a:t>à tomada de decisão mais eficiente e com certo grau de inteligência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="" xmlns:a16="http://schemas.microsoft.com/office/drawing/2014/main" id="{3149FFD4-F2F3-4717-A11B-063BFE479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956" y="5003024"/>
            <a:ext cx="4033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0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Simulação &amp; Indústria 4.0: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0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Bases dos Sistemas Cyber-físicos</a:t>
            </a:r>
            <a:endParaRPr lang="pt-BR" altLang="pt-BR" sz="20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="" xmlns:a16="http://schemas.microsoft.com/office/drawing/2014/main" id="{CD21DDA6-4F0F-42FE-8EE2-90A07E54DCAE}"/>
              </a:ext>
            </a:extLst>
          </p:cNvPr>
          <p:cNvSpPr txBox="1"/>
          <p:nvPr/>
        </p:nvSpPr>
        <p:spPr>
          <a:xfrm>
            <a:off x="-60046" y="5003024"/>
            <a:ext cx="5195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Tecnologias voltadas à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Automação de Processos + Troca de Dados 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="" xmlns:a16="http://schemas.microsoft.com/office/drawing/2014/main" id="{CD21DDA6-4F0F-42FE-8EE2-90A07E54DCAE}"/>
              </a:ext>
            </a:extLst>
          </p:cNvPr>
          <p:cNvSpPr txBox="1"/>
          <p:nvPr/>
        </p:nvSpPr>
        <p:spPr>
          <a:xfrm>
            <a:off x="-108892" y="918146"/>
            <a:ext cx="5293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O termo teve origem na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Feira de Hannover, na Alemanha, em 2011,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000" b="1" dirty="0" smtClean="0">
                <a:solidFill>
                  <a:srgbClr val="0070C0"/>
                </a:solidFill>
              </a:rPr>
              <a:t>como iniciativa do governo alemão</a:t>
            </a:r>
            <a:endParaRPr lang="pt-BR" sz="2000" b="1" dirty="0">
              <a:solidFill>
                <a:srgbClr val="0070C0"/>
              </a:solidFill>
            </a:endParaRPr>
          </a:p>
        </p:txBody>
      </p:sp>
      <p:grpSp>
        <p:nvGrpSpPr>
          <p:cNvPr id="52" name="Agrupar 14">
            <a:extLst>
              <a:ext uri="{FF2B5EF4-FFF2-40B4-BE49-F238E27FC236}">
                <a16:creationId xmlns="" xmlns:a16="http://schemas.microsoft.com/office/drawing/2014/main" id="{3F16DD41-7BEA-48AC-952D-ABE29E207F50}"/>
              </a:ext>
            </a:extLst>
          </p:cNvPr>
          <p:cNvGrpSpPr>
            <a:grpSpLocks/>
          </p:cNvGrpSpPr>
          <p:nvPr/>
        </p:nvGrpSpPr>
        <p:grpSpPr bwMode="auto">
          <a:xfrm>
            <a:off x="5716359" y="1893172"/>
            <a:ext cx="3617606" cy="2985413"/>
            <a:chOff x="8355229" y="2890191"/>
            <a:chExt cx="3618650" cy="2985531"/>
          </a:xfrm>
        </p:grpSpPr>
        <p:pic>
          <p:nvPicPr>
            <p:cNvPr id="53" name="Imagem 15">
              <a:extLst>
                <a:ext uri="{FF2B5EF4-FFF2-40B4-BE49-F238E27FC236}">
                  <a16:creationId xmlns="" xmlns:a16="http://schemas.microsoft.com/office/drawing/2014/main" id="{D38B6A3F-3996-486A-B0A3-299377CA9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78" r="30193"/>
            <a:stretch>
              <a:fillRect/>
            </a:stretch>
          </p:blipFill>
          <p:spPr bwMode="auto">
            <a:xfrm>
              <a:off x="11213992" y="2890191"/>
              <a:ext cx="759887" cy="165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Imagem 16">
              <a:extLst>
                <a:ext uri="{FF2B5EF4-FFF2-40B4-BE49-F238E27FC236}">
                  <a16:creationId xmlns="" xmlns:a16="http://schemas.microsoft.com/office/drawing/2014/main" id="{DEEEACFC-34F0-4DA2-B8FC-5A8826825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5229" y="3466278"/>
              <a:ext cx="1274132" cy="869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Imagem 17">
              <a:extLst>
                <a:ext uri="{FF2B5EF4-FFF2-40B4-BE49-F238E27FC236}">
                  <a16:creationId xmlns="" xmlns:a16="http://schemas.microsoft.com/office/drawing/2014/main" id="{D30CF740-16AC-464F-BB8A-1EC983571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3417" y="3466278"/>
              <a:ext cx="544613" cy="54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6" name="Agrupar 18">
              <a:extLst>
                <a:ext uri="{FF2B5EF4-FFF2-40B4-BE49-F238E27FC236}">
                  <a16:creationId xmlns="" xmlns:a16="http://schemas.microsoft.com/office/drawing/2014/main" id="{7990FD5E-A5E9-4CCD-923F-AAC1CD13E4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85497" y="3921015"/>
              <a:ext cx="2028496" cy="1664033"/>
              <a:chOff x="6394583" y="2962943"/>
              <a:chExt cx="2970402" cy="2534671"/>
            </a:xfrm>
          </p:grpSpPr>
          <p:pic>
            <p:nvPicPr>
              <p:cNvPr id="59" name="Imagem 21">
                <a:extLst>
                  <a:ext uri="{FF2B5EF4-FFF2-40B4-BE49-F238E27FC236}">
                    <a16:creationId xmlns="" xmlns:a16="http://schemas.microsoft.com/office/drawing/2014/main" id="{2285464A-9395-48DC-8F0E-B90F4747D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046" t="2380" r="2150" b="54121"/>
              <a:stretch>
                <a:fillRect/>
              </a:stretch>
            </p:blipFill>
            <p:spPr bwMode="auto">
              <a:xfrm>
                <a:off x="7248826" y="2962943"/>
                <a:ext cx="1120239" cy="1541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" name="Imagem 22">
                <a:extLst>
                  <a:ext uri="{FF2B5EF4-FFF2-40B4-BE49-F238E27FC236}">
                    <a16:creationId xmlns="" xmlns:a16="http://schemas.microsoft.com/office/drawing/2014/main" id="{B3E42FE6-DF86-45AA-9CEF-5312E27AF8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7045" y="3185237"/>
                <a:ext cx="2957940" cy="2312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Imagem 23">
                <a:extLst>
                  <a:ext uri="{FF2B5EF4-FFF2-40B4-BE49-F238E27FC236}">
                    <a16:creationId xmlns="" xmlns:a16="http://schemas.microsoft.com/office/drawing/2014/main" id="{1C651132-C5A3-42E9-A22C-5419428B3F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585" r="63593" b="11790"/>
              <a:stretch>
                <a:fillRect/>
              </a:stretch>
            </p:blipFill>
            <p:spPr bwMode="auto">
              <a:xfrm>
                <a:off x="6394583" y="3733603"/>
                <a:ext cx="1106296" cy="1417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7" name="Imagem 19">
              <a:extLst>
                <a:ext uri="{FF2B5EF4-FFF2-40B4-BE49-F238E27FC236}">
                  <a16:creationId xmlns="" xmlns:a16="http://schemas.microsoft.com/office/drawing/2014/main" id="{4465E73A-99E7-4DD8-B2C4-75A97F1D1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6682" y="3106224"/>
              <a:ext cx="706838" cy="54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CaixaDeTexto 57">
              <a:extLst>
                <a:ext uri="{FF2B5EF4-FFF2-40B4-BE49-F238E27FC236}">
                  <a16:creationId xmlns="" xmlns:a16="http://schemas.microsoft.com/office/drawing/2014/main" id="{BFD730DE-870C-4946-973E-B5C6AA3F6414}"/>
                </a:ext>
              </a:extLst>
            </p:cNvPr>
            <p:cNvSpPr txBox="1"/>
            <p:nvPr/>
          </p:nvSpPr>
          <p:spPr>
            <a:xfrm>
              <a:off x="9020007" y="5414039"/>
              <a:ext cx="2266015" cy="4616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400" b="1" dirty="0">
                  <a:solidFill>
                    <a:srgbClr val="0070C0"/>
                  </a:solidFill>
                </a:rPr>
                <a:t>Indústria 4.0</a:t>
              </a:r>
            </a:p>
          </p:txBody>
        </p:sp>
      </p:grpSp>
      <p:cxnSp>
        <p:nvCxnSpPr>
          <p:cNvPr id="62" name="Conector reto 61"/>
          <p:cNvCxnSpPr/>
          <p:nvPr/>
        </p:nvCxnSpPr>
        <p:spPr bwMode="auto">
          <a:xfrm flipH="1">
            <a:off x="468000" y="2045578"/>
            <a:ext cx="8509" cy="273600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ector reto 62"/>
          <p:cNvCxnSpPr/>
          <p:nvPr/>
        </p:nvCxnSpPr>
        <p:spPr bwMode="auto">
          <a:xfrm flipH="1">
            <a:off x="4608264" y="2045578"/>
            <a:ext cx="8509" cy="273600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Conector reto 63"/>
          <p:cNvCxnSpPr/>
          <p:nvPr/>
        </p:nvCxnSpPr>
        <p:spPr bwMode="auto">
          <a:xfrm flipH="1">
            <a:off x="5428043" y="2045578"/>
            <a:ext cx="8509" cy="273600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Conector reto 64"/>
          <p:cNvCxnSpPr/>
          <p:nvPr/>
        </p:nvCxnSpPr>
        <p:spPr bwMode="auto">
          <a:xfrm flipH="1">
            <a:off x="9568307" y="2045578"/>
            <a:ext cx="8509" cy="273600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6" name="Grupo 65"/>
          <p:cNvGrpSpPr/>
          <p:nvPr/>
        </p:nvGrpSpPr>
        <p:grpSpPr>
          <a:xfrm>
            <a:off x="476509" y="2070274"/>
            <a:ext cx="4131755" cy="2727913"/>
            <a:chOff x="476509" y="2070274"/>
            <a:chExt cx="4131755" cy="2727913"/>
          </a:xfrm>
        </p:grpSpPr>
        <p:pic>
          <p:nvPicPr>
            <p:cNvPr id="67" name="Imagem 66"/>
            <p:cNvPicPr>
              <a:picLocks noChangeAspect="1"/>
            </p:cNvPicPr>
            <p:nvPr/>
          </p:nvPicPr>
          <p:blipFill rotWithShape="1">
            <a:blip r:embed="rId11"/>
            <a:srcRect t="4444"/>
            <a:stretch/>
          </p:blipFill>
          <p:spPr>
            <a:xfrm>
              <a:off x="628636" y="2070274"/>
              <a:ext cx="3806379" cy="2727913"/>
            </a:xfrm>
            <a:prstGeom prst="rect">
              <a:avLst/>
            </a:prstGeom>
          </p:spPr>
        </p:pic>
        <p:sp>
          <p:nvSpPr>
            <p:cNvPr id="68" name="Seta para a direita 67"/>
            <p:cNvSpPr/>
            <p:nvPr/>
          </p:nvSpPr>
          <p:spPr bwMode="auto">
            <a:xfrm>
              <a:off x="476509" y="3319674"/>
              <a:ext cx="4131755" cy="550800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 rotWithShape="1">
            <a:blip r:embed="rId11"/>
            <a:srcRect l="26768" t="26134" r="58884" b="63776"/>
            <a:stretch/>
          </p:blipFill>
          <p:spPr>
            <a:xfrm>
              <a:off x="1598612" y="2502099"/>
              <a:ext cx="893516" cy="471235"/>
            </a:xfrm>
            <a:prstGeom prst="rect">
              <a:avLst/>
            </a:prstGeom>
          </p:spPr>
        </p:pic>
      </p:grpSp>
      <p:pic>
        <p:nvPicPr>
          <p:cNvPr id="70" name="Imagem 69"/>
          <p:cNvPicPr>
            <a:picLocks noChangeAspect="1"/>
          </p:cNvPicPr>
          <p:nvPr/>
        </p:nvPicPr>
        <p:blipFill rotWithShape="1">
          <a:blip r:embed="rId12"/>
          <a:srcRect l="14029" t="8139" r="14108" b="9078"/>
          <a:stretch/>
        </p:blipFill>
        <p:spPr>
          <a:xfrm>
            <a:off x="5670894" y="2070274"/>
            <a:ext cx="3663070" cy="2774121"/>
          </a:xfrm>
          <a:prstGeom prst="rect">
            <a:avLst/>
          </a:prstGeom>
        </p:spPr>
      </p:pic>
      <p:sp>
        <p:nvSpPr>
          <p:cNvPr id="71" name="Retângulo 70"/>
          <p:cNvSpPr/>
          <p:nvPr/>
        </p:nvSpPr>
        <p:spPr bwMode="auto">
          <a:xfrm>
            <a:off x="5544368" y="2651242"/>
            <a:ext cx="432048" cy="139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2" name="Retângulo 71"/>
          <p:cNvSpPr/>
          <p:nvPr/>
        </p:nvSpPr>
        <p:spPr bwMode="auto">
          <a:xfrm>
            <a:off x="8921053" y="2530584"/>
            <a:ext cx="432048" cy="139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3" name="Retângulo 72"/>
          <p:cNvSpPr/>
          <p:nvPr/>
        </p:nvSpPr>
        <p:spPr bwMode="auto">
          <a:xfrm>
            <a:off x="5472359" y="4086497"/>
            <a:ext cx="324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4" name="Retângulo 73"/>
          <p:cNvSpPr/>
          <p:nvPr/>
        </p:nvSpPr>
        <p:spPr bwMode="auto">
          <a:xfrm>
            <a:off x="9072760" y="3978505"/>
            <a:ext cx="324000" cy="2879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6336456" y="2979083"/>
            <a:ext cx="2268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 smtClean="0">
                <a:solidFill>
                  <a:srgbClr val="0070C0"/>
                </a:solidFill>
              </a:rPr>
              <a:t>Cyber </a:t>
            </a:r>
            <a:r>
              <a:rPr lang="pt-BR" sz="4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Physical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4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Systems,</a:t>
            </a:r>
          </a:p>
          <a:p>
            <a:pPr algn="ctr"/>
            <a:r>
              <a:rPr lang="pt-BR" sz="1600" b="1" i="1" dirty="0" smtClean="0">
                <a:solidFill>
                  <a:srgbClr val="0070C0"/>
                </a:solidFill>
              </a:rPr>
              <a:t>Internet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of</a:t>
            </a:r>
            <a:r>
              <a:rPr lang="pt-BR" sz="16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err="1" smtClean="0">
                <a:solidFill>
                  <a:srgbClr val="0070C0"/>
                </a:solidFill>
              </a:rPr>
              <a:t>Things</a:t>
            </a:r>
            <a:r>
              <a:rPr lang="pt-BR" sz="1600" b="1" i="1" dirty="0" smtClean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pt-BR" sz="1600" b="1" i="1" dirty="0" smtClean="0">
                <a:solidFill>
                  <a:srgbClr val="0070C0"/>
                </a:solidFill>
              </a:rPr>
              <a:t>B</a:t>
            </a:r>
            <a:r>
              <a:rPr lang="pt-BR" sz="2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i</a:t>
            </a:r>
            <a:r>
              <a:rPr lang="pt-BR" sz="2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g </a:t>
            </a:r>
            <a:r>
              <a:rPr lang="pt-BR" sz="4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D</a:t>
            </a:r>
            <a:r>
              <a:rPr lang="pt-BR" sz="2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a</a:t>
            </a:r>
            <a:r>
              <a:rPr lang="pt-BR" sz="2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t</a:t>
            </a:r>
            <a:r>
              <a:rPr lang="pt-BR" sz="200" b="1" i="1" dirty="0" smtClean="0">
                <a:solidFill>
                  <a:srgbClr val="0070C0"/>
                </a:solidFill>
              </a:rPr>
              <a:t> </a:t>
            </a:r>
            <a:r>
              <a:rPr lang="pt-BR" sz="1600" b="1" i="1" dirty="0" smtClean="0">
                <a:solidFill>
                  <a:srgbClr val="0070C0"/>
                </a:solidFill>
              </a:rPr>
              <a:t>a,</a:t>
            </a:r>
          </a:p>
          <a:p>
            <a:pPr algn="ctr"/>
            <a:r>
              <a:rPr lang="pt-BR" sz="1600" b="1" i="1" dirty="0" err="1" smtClean="0">
                <a:solidFill>
                  <a:srgbClr val="0070C0"/>
                </a:solidFill>
              </a:rPr>
              <a:t>Cloud</a:t>
            </a:r>
            <a:r>
              <a:rPr lang="pt-BR" sz="1600" b="1" i="1" dirty="0" smtClean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pt-BR" sz="1600" b="1" i="1" dirty="0" smtClean="0">
                <a:solidFill>
                  <a:srgbClr val="0070C0"/>
                </a:solidFill>
              </a:rPr>
              <a:t>...</a:t>
            </a:r>
            <a:endParaRPr lang="pt-BR" sz="1600" b="1" i="1" dirty="0">
              <a:solidFill>
                <a:srgbClr val="0070C0"/>
              </a:solidFill>
            </a:endParaRPr>
          </a:p>
        </p:txBody>
      </p:sp>
      <p:sp>
        <p:nvSpPr>
          <p:cNvPr id="76" name="Arco 75"/>
          <p:cNvSpPr/>
          <p:nvPr/>
        </p:nvSpPr>
        <p:spPr bwMode="auto">
          <a:xfrm>
            <a:off x="5616376" y="3487216"/>
            <a:ext cx="1368152" cy="1537432"/>
          </a:xfrm>
          <a:prstGeom prst="arc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7" name="Arco 76"/>
          <p:cNvSpPr/>
          <p:nvPr/>
        </p:nvSpPr>
        <p:spPr bwMode="auto">
          <a:xfrm flipH="1">
            <a:off x="7920632" y="3485170"/>
            <a:ext cx="1368152" cy="1537432"/>
          </a:xfrm>
          <a:prstGeom prst="arc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8" name="Elipse 77"/>
          <p:cNvSpPr/>
          <p:nvPr/>
        </p:nvSpPr>
        <p:spPr bwMode="auto">
          <a:xfrm>
            <a:off x="6984528" y="4230530"/>
            <a:ext cx="936000" cy="144000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1" name="Retângulo 4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79" name="CaixaDeTexto 78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8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grpSp>
        <p:nvGrpSpPr>
          <p:cNvPr id="42" name="Grupo 41"/>
          <p:cNvGrpSpPr/>
          <p:nvPr/>
        </p:nvGrpSpPr>
        <p:grpSpPr>
          <a:xfrm>
            <a:off x="530646" y="1494210"/>
            <a:ext cx="8758138" cy="3347248"/>
            <a:chOff x="575816" y="1725874"/>
            <a:chExt cx="8758138" cy="3347248"/>
          </a:xfrm>
        </p:grpSpPr>
        <p:grpSp>
          <p:nvGrpSpPr>
            <p:cNvPr id="46" name="Agrupar 14">
              <a:extLst>
                <a:ext uri="{FF2B5EF4-FFF2-40B4-BE49-F238E27FC236}">
                  <a16:creationId xmlns="" xmlns:a16="http://schemas.microsoft.com/office/drawing/2014/main" id="{3F16DD41-7BEA-48AC-952D-ABE29E207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816" y="1893172"/>
              <a:ext cx="8758138" cy="3179950"/>
              <a:chOff x="3213198" y="2890191"/>
              <a:chExt cx="8760681" cy="3180076"/>
            </a:xfrm>
          </p:grpSpPr>
          <p:pic>
            <p:nvPicPr>
              <p:cNvPr id="48" name="Imagem 15">
                <a:extLst>
                  <a:ext uri="{FF2B5EF4-FFF2-40B4-BE49-F238E27FC236}">
                    <a16:creationId xmlns="" xmlns:a16="http://schemas.microsoft.com/office/drawing/2014/main" id="{D38B6A3F-3996-486A-B0A3-299377CA99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78" r="30193"/>
              <a:stretch>
                <a:fillRect/>
              </a:stretch>
            </p:blipFill>
            <p:spPr bwMode="auto">
              <a:xfrm>
                <a:off x="11213992" y="2890191"/>
                <a:ext cx="759887" cy="1651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Imagem 16">
                <a:extLst>
                  <a:ext uri="{FF2B5EF4-FFF2-40B4-BE49-F238E27FC236}">
                    <a16:creationId xmlns="" xmlns:a16="http://schemas.microsoft.com/office/drawing/2014/main" id="{DEEEACFC-34F0-4DA2-B8FC-5A88268252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5229" y="3466278"/>
                <a:ext cx="1274132" cy="869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Imagem 17">
                <a:extLst>
                  <a:ext uri="{FF2B5EF4-FFF2-40B4-BE49-F238E27FC236}">
                    <a16:creationId xmlns="" xmlns:a16="http://schemas.microsoft.com/office/drawing/2014/main" id="{D30CF740-16AC-464F-BB8A-1EC983571A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3417" y="3466278"/>
                <a:ext cx="544613" cy="542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9" name="Agrupar 18">
                <a:extLst>
                  <a:ext uri="{FF2B5EF4-FFF2-40B4-BE49-F238E27FC236}">
                    <a16:creationId xmlns="" xmlns:a16="http://schemas.microsoft.com/office/drawing/2014/main" id="{7990FD5E-A5E9-4CCD-923F-AAC1CD13E4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85497" y="3921015"/>
                <a:ext cx="2028496" cy="1664033"/>
                <a:chOff x="6394583" y="2962943"/>
                <a:chExt cx="2970402" cy="2534671"/>
              </a:xfrm>
            </p:grpSpPr>
            <p:pic>
              <p:nvPicPr>
                <p:cNvPr id="63" name="Imagem 21">
                  <a:extLst>
                    <a:ext uri="{FF2B5EF4-FFF2-40B4-BE49-F238E27FC236}">
                      <a16:creationId xmlns="" xmlns:a16="http://schemas.microsoft.com/office/drawing/2014/main" id="{2285464A-9395-48DC-8F0E-B90F4747D5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046" t="2380" r="2150" b="54121"/>
                <a:stretch>
                  <a:fillRect/>
                </a:stretch>
              </p:blipFill>
              <p:spPr bwMode="auto">
                <a:xfrm>
                  <a:off x="7248826" y="2962943"/>
                  <a:ext cx="1120239" cy="1541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Imagem 22">
                  <a:extLst>
                    <a:ext uri="{FF2B5EF4-FFF2-40B4-BE49-F238E27FC236}">
                      <a16:creationId xmlns="" xmlns:a16="http://schemas.microsoft.com/office/drawing/2014/main" id="{B3E42FE6-DF86-45AA-9CEF-5312E27AF8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7045" y="3185237"/>
                  <a:ext cx="2957940" cy="2312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Imagem 23">
                  <a:extLst>
                    <a:ext uri="{FF2B5EF4-FFF2-40B4-BE49-F238E27FC236}">
                      <a16:creationId xmlns="" xmlns:a16="http://schemas.microsoft.com/office/drawing/2014/main" id="{1C651132-C5A3-42E9-A22C-5419428B3F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4585" r="63593" b="11790"/>
                <a:stretch>
                  <a:fillRect/>
                </a:stretch>
              </p:blipFill>
              <p:spPr bwMode="auto">
                <a:xfrm>
                  <a:off x="6394583" y="3733603"/>
                  <a:ext cx="1106296" cy="14174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0" name="Imagem 19">
                <a:extLst>
                  <a:ext uri="{FF2B5EF4-FFF2-40B4-BE49-F238E27FC236}">
                    <a16:creationId xmlns="" xmlns:a16="http://schemas.microsoft.com/office/drawing/2014/main" id="{4465E73A-99E7-4DD8-B2C4-75A97F1D16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86682" y="3215142"/>
                <a:ext cx="706838" cy="542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CaixaDeTexto 60">
                <a:extLst>
                  <a:ext uri="{FF2B5EF4-FFF2-40B4-BE49-F238E27FC236}">
                    <a16:creationId xmlns="" xmlns:a16="http://schemas.microsoft.com/office/drawing/2014/main" id="{BFD730DE-870C-4946-973E-B5C6AA3F6414}"/>
                  </a:ext>
                </a:extLst>
              </p:cNvPr>
              <p:cNvSpPr txBox="1"/>
              <p:nvPr/>
            </p:nvSpPr>
            <p:spPr>
              <a:xfrm>
                <a:off x="8255222" y="5485469"/>
                <a:ext cx="3718656" cy="584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pt-BR" sz="1600" b="1" dirty="0" smtClean="0">
                    <a:solidFill>
                      <a:srgbClr val="0070C0"/>
                    </a:solidFill>
                  </a:rPr>
                  <a:t>A </a:t>
                </a:r>
                <a:r>
                  <a:rPr lang="pt-BR" sz="1600" b="1" dirty="0">
                    <a:solidFill>
                      <a:srgbClr val="0070C0"/>
                    </a:solidFill>
                  </a:rPr>
                  <a:t>S</a:t>
                </a:r>
                <a:r>
                  <a:rPr lang="pt-BR" sz="1600" b="1" dirty="0" smtClean="0">
                    <a:solidFill>
                      <a:srgbClr val="0070C0"/>
                    </a:solidFill>
                  </a:rPr>
                  <a:t>imulação no</a:t>
                </a:r>
              </a:p>
              <a:p>
                <a:pPr algn="ctr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pt-BR" sz="1600" b="1" dirty="0" smtClean="0">
                    <a:solidFill>
                      <a:srgbClr val="0070C0"/>
                    </a:solidFill>
                  </a:rPr>
                  <a:t>contexto da Indústria </a:t>
                </a:r>
                <a:r>
                  <a:rPr lang="pt-BR" sz="1600" b="1" dirty="0">
                    <a:solidFill>
                      <a:srgbClr val="0070C0"/>
                    </a:solidFill>
                  </a:rPr>
                  <a:t>4.0</a:t>
                </a:r>
              </a:p>
            </p:txBody>
          </p:sp>
          <p:sp>
            <p:nvSpPr>
              <p:cNvPr id="62" name="CaixaDeTexto 61">
                <a:extLst>
                  <a:ext uri="{FF2B5EF4-FFF2-40B4-BE49-F238E27FC236}">
                    <a16:creationId xmlns="" xmlns:a16="http://schemas.microsoft.com/office/drawing/2014/main" id="{BFD730DE-870C-4946-973E-B5C6AA3F6414}"/>
                  </a:ext>
                </a:extLst>
              </p:cNvPr>
              <p:cNvSpPr txBox="1"/>
              <p:nvPr/>
            </p:nvSpPr>
            <p:spPr>
              <a:xfrm>
                <a:off x="3213198" y="5485469"/>
                <a:ext cx="3313330" cy="584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pt-BR" sz="1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A Simulação no</a:t>
                </a:r>
              </a:p>
              <a:p>
                <a:pPr algn="ctr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pt-BR" sz="1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contexto tradicional</a:t>
                </a:r>
                <a:endParaRPr lang="pt-BR" sz="1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7" name="Imagem 46"/>
            <p:cNvPicPr>
              <a:picLocks noChangeAspect="1"/>
            </p:cNvPicPr>
            <p:nvPr/>
          </p:nvPicPr>
          <p:blipFill rotWithShape="1">
            <a:blip r:embed="rId11">
              <a:grayscl/>
            </a:blip>
            <a:srcRect r="62669" b="27373"/>
            <a:stretch/>
          </p:blipFill>
          <p:spPr>
            <a:xfrm>
              <a:off x="863848" y="1725874"/>
              <a:ext cx="3500418" cy="2936688"/>
            </a:xfrm>
            <a:prstGeom prst="rect">
              <a:avLst/>
            </a:prstGeom>
          </p:spPr>
        </p:pic>
      </p:grpSp>
      <p:sp>
        <p:nvSpPr>
          <p:cNvPr id="66" name="Retângulo 65">
            <a:extLst>
              <a:ext uri="{FF2B5EF4-FFF2-40B4-BE49-F238E27FC236}">
                <a16:creationId xmlns="" xmlns:a16="http://schemas.microsoft.com/office/drawing/2014/main" id="{8803A1A2-7BB2-468C-8737-57E43B65FE88}"/>
              </a:ext>
            </a:extLst>
          </p:cNvPr>
          <p:cNvSpPr/>
          <p:nvPr/>
        </p:nvSpPr>
        <p:spPr>
          <a:xfrm>
            <a:off x="-1" y="995495"/>
            <a:ext cx="10080625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A S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imulação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, assim como diversas ferramentas de gestão e apoio à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decisão,</a:t>
            </a:r>
          </a:p>
          <a:p>
            <a:pPr algn="ct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está </a:t>
            </a:r>
            <a:r>
              <a:rPr lang="pt-BR" sz="2000" b="1" dirty="0">
                <a:solidFill>
                  <a:schemeClr val="bg1">
                    <a:lumMod val="50000"/>
                  </a:schemeClr>
                </a:solidFill>
              </a:rPr>
              <a:t>evoluindo na medida em que os sistemas e processos fabris também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evoluem</a:t>
            </a:r>
            <a:endParaRPr lang="pt-B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CaixaDeTexto 66"/>
          <p:cNvSpPr txBox="1"/>
          <p:nvPr/>
        </p:nvSpPr>
        <p:spPr>
          <a:xfrm>
            <a:off x="962694" y="4865847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Análises pontuais,</a:t>
            </a:r>
          </a:p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interfaces complexas,</a:t>
            </a:r>
          </a:p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modelos engessados, ...</a:t>
            </a:r>
            <a:endParaRPr lang="pt-B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5671184" y="4865847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Análises sistêmicas,</a:t>
            </a:r>
          </a:p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interfaces </a:t>
            </a:r>
            <a:r>
              <a:rPr lang="pt-BR" sz="400" b="1" dirty="0" smtClean="0">
                <a:solidFill>
                  <a:srgbClr val="0070C0"/>
                </a:solidFill>
              </a:rPr>
              <a:t> </a:t>
            </a:r>
            <a:r>
              <a:rPr lang="pt-BR" sz="1600" b="1" dirty="0" smtClean="0">
                <a:solidFill>
                  <a:srgbClr val="0070C0"/>
                </a:solidFill>
              </a:rPr>
              <a:t>amigáveis,</a:t>
            </a:r>
          </a:p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modelos </a:t>
            </a:r>
            <a:r>
              <a:rPr lang="pt-BR" sz="400" b="1" dirty="0" smtClean="0">
                <a:solidFill>
                  <a:srgbClr val="0070C0"/>
                </a:solidFill>
              </a:rPr>
              <a:t> </a:t>
            </a:r>
            <a:r>
              <a:rPr lang="pt-BR" sz="1600" b="1" dirty="0" smtClean="0">
                <a:solidFill>
                  <a:srgbClr val="0070C0"/>
                </a:solidFill>
              </a:rPr>
              <a:t>adaptáveis, </a:t>
            </a:r>
            <a:r>
              <a:rPr lang="pt-BR" sz="400" b="1" dirty="0" smtClean="0">
                <a:solidFill>
                  <a:srgbClr val="0070C0"/>
                </a:solidFill>
              </a:rPr>
              <a:t> </a:t>
            </a:r>
            <a:r>
              <a:rPr lang="pt-BR" sz="1600" b="1" dirty="0" smtClean="0">
                <a:solidFill>
                  <a:srgbClr val="0070C0"/>
                </a:solidFill>
              </a:rPr>
              <a:t>...</a:t>
            </a: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31" name="Retângulo 3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33" name="CaixaDeTexto 32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3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4912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0" name="Retângulo 19">
            <a:extLst>
              <a:ext uri="{FF2B5EF4-FFF2-40B4-BE49-F238E27FC236}">
                <a16:creationId xmlns="" xmlns:a16="http://schemas.microsoft.com/office/drawing/2014/main" id="{79CA47D7-AD34-4BBF-B154-805BABFF2A91}"/>
              </a:ext>
            </a:extLst>
          </p:cNvPr>
          <p:cNvSpPr/>
          <p:nvPr/>
        </p:nvSpPr>
        <p:spPr>
          <a:xfrm>
            <a:off x="0" y="990154"/>
            <a:ext cx="10080624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A Simulação possibilita uma avaliação antecipada dos resultados esperados pela</a:t>
            </a:r>
          </a:p>
          <a:p>
            <a:pPr algn="ct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 adoção de melhorias planejadas para sistemas manufatureiros ou não-manufatureiros reais</a:t>
            </a:r>
            <a:endParaRPr lang="pt-B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962694" y="487858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Sistemas reais,</a:t>
            </a:r>
          </a:p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manufatureiros ou</a:t>
            </a:r>
          </a:p>
          <a:p>
            <a:pPr algn="ctr"/>
            <a:r>
              <a:rPr lang="pt-BR" sz="1600" b="1" dirty="0" smtClean="0">
                <a:solidFill>
                  <a:schemeClr val="bg1">
                    <a:lumMod val="50000"/>
                  </a:schemeClr>
                </a:solidFill>
              </a:rPr>
              <a:t>não-manufatureiros !</a:t>
            </a:r>
            <a:endParaRPr lang="pt-BR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671184" y="487858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Sistemas virtuais,</a:t>
            </a:r>
          </a:p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Manufatureiros ou</a:t>
            </a:r>
          </a:p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não-manufatureiros !</a:t>
            </a:r>
            <a:endParaRPr lang="pt-BR" sz="1600" b="1" dirty="0">
              <a:solidFill>
                <a:srgbClr val="0070C0"/>
              </a:solidFill>
            </a:endParaRPr>
          </a:p>
        </p:txBody>
      </p:sp>
      <p:grpSp>
        <p:nvGrpSpPr>
          <p:cNvPr id="23" name="Agrupar 4">
            <a:extLst>
              <a:ext uri="{FF2B5EF4-FFF2-40B4-BE49-F238E27FC236}">
                <a16:creationId xmlns="" xmlns:a16="http://schemas.microsoft.com/office/drawing/2014/main" id="{964CB6F6-FA93-49D3-A25C-1F773EF1A739}"/>
              </a:ext>
            </a:extLst>
          </p:cNvPr>
          <p:cNvGrpSpPr>
            <a:grpSpLocks/>
          </p:cNvGrpSpPr>
          <p:nvPr/>
        </p:nvGrpSpPr>
        <p:grpSpPr bwMode="auto">
          <a:xfrm>
            <a:off x="719833" y="1998267"/>
            <a:ext cx="8568950" cy="2769354"/>
            <a:chOff x="883103" y="3216266"/>
            <a:chExt cx="5843911" cy="2141178"/>
          </a:xfrm>
        </p:grpSpPr>
        <p:pic>
          <p:nvPicPr>
            <p:cNvPr id="24" name="Picture 7" descr="Resultado de imagem para informatica">
              <a:extLst>
                <a:ext uri="{FF2B5EF4-FFF2-40B4-BE49-F238E27FC236}">
                  <a16:creationId xmlns="" xmlns:a16="http://schemas.microsoft.com/office/drawing/2014/main" id="{51770594-3C33-4452-9E51-929D536A3C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6" t="7005" r="6597" b="27426"/>
            <a:stretch/>
          </p:blipFill>
          <p:spPr bwMode="auto">
            <a:xfrm>
              <a:off x="3953457" y="3274995"/>
              <a:ext cx="2773557" cy="2009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 descr="Resultado de imagem para processos">
              <a:extLst>
                <a:ext uri="{FF2B5EF4-FFF2-40B4-BE49-F238E27FC236}">
                  <a16:creationId xmlns="" xmlns:a16="http://schemas.microsoft.com/office/drawing/2014/main" id="{7457B28F-9A60-436A-8BB7-D3D7B94694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9" b="1"/>
            <a:stretch/>
          </p:blipFill>
          <p:spPr bwMode="auto">
            <a:xfrm>
              <a:off x="883103" y="3216266"/>
              <a:ext cx="2603513" cy="214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Resultado de imagem para processos">
              <a:extLst>
                <a:ext uri="{FF2B5EF4-FFF2-40B4-BE49-F238E27FC236}">
                  <a16:creationId xmlns="" xmlns:a16="http://schemas.microsoft.com/office/drawing/2014/main" id="{324E324E-B256-4BC4-B1C4-2DDDA82A2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6" r="29341"/>
            <a:stretch>
              <a:fillRect/>
            </a:stretch>
          </p:blipFill>
          <p:spPr bwMode="auto">
            <a:xfrm>
              <a:off x="4097473" y="4276578"/>
              <a:ext cx="864096" cy="423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tângulo 27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30" name="CaixaDeTexto 29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31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79CA47D7-AD34-4BBF-B154-805BABFF2A91}"/>
              </a:ext>
            </a:extLst>
          </p:cNvPr>
          <p:cNvSpPr/>
          <p:nvPr/>
        </p:nvSpPr>
        <p:spPr>
          <a:xfrm>
            <a:off x="0" y="990154"/>
            <a:ext cx="10080624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É neste ambiente que desponta o conceito de Gêmeo Digital de processos inserido</a:t>
            </a:r>
          </a:p>
          <a:p>
            <a:pPr algn="ct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no contexto da viabilização dos Sistemas Cyber-físicos presentes </a:t>
            </a:r>
            <a:r>
              <a:rPr lang="pt-BR" sz="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na </a:t>
            </a:r>
            <a:r>
              <a:rPr lang="pt-BR" sz="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estrutura </a:t>
            </a:r>
            <a:r>
              <a:rPr lang="pt-BR" sz="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da </a:t>
            </a:r>
            <a:r>
              <a:rPr lang="pt-BR" sz="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bg1">
                    <a:lumMod val="50000"/>
                  </a:schemeClr>
                </a:solidFill>
              </a:rPr>
              <a:t>Industria 4.0</a:t>
            </a:r>
            <a:endParaRPr lang="pt-BR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/>
          <a:srcRect l="25333" t="14739" r="2666" b="10151"/>
          <a:stretch/>
        </p:blipFill>
        <p:spPr>
          <a:xfrm>
            <a:off x="1511920" y="2502321"/>
            <a:ext cx="3888432" cy="2664296"/>
          </a:xfrm>
          <a:prstGeom prst="rect">
            <a:avLst/>
          </a:prstGeom>
        </p:spPr>
      </p:pic>
      <p:sp>
        <p:nvSpPr>
          <p:cNvPr id="28" name="Chave direita 27"/>
          <p:cNvSpPr/>
          <p:nvPr/>
        </p:nvSpPr>
        <p:spPr bwMode="auto">
          <a:xfrm>
            <a:off x="7200552" y="2358305"/>
            <a:ext cx="792088" cy="298800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" name="Chave direita 28"/>
          <p:cNvSpPr/>
          <p:nvPr/>
        </p:nvSpPr>
        <p:spPr bwMode="auto">
          <a:xfrm>
            <a:off x="5904408" y="2375983"/>
            <a:ext cx="792088" cy="936104"/>
          </a:xfrm>
          <a:prstGeom prst="rightBrac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151880" y="2595815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</a:rPr>
              <a:t>Automatizada</a:t>
            </a:r>
            <a:endParaRPr lang="pt-BR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392240" y="4684047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0070C0"/>
                </a:solidFill>
              </a:rPr>
              <a:t>Automatizada</a:t>
            </a: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2448024" y="2163767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</a:rPr>
              <a:t>Entrada de dados ...</a:t>
            </a:r>
            <a:endParaRPr lang="pt-BR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448024" y="511609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0070C0"/>
                </a:solidFill>
              </a:rPr>
              <a:t>... </a:t>
            </a:r>
            <a:r>
              <a:rPr lang="pt-BR" sz="1600" b="1" dirty="0">
                <a:solidFill>
                  <a:srgbClr val="0070C0"/>
                </a:solidFill>
              </a:rPr>
              <a:t>e</a:t>
            </a:r>
            <a:r>
              <a:rPr lang="pt-BR" sz="1600" b="1" dirty="0" smtClean="0">
                <a:solidFill>
                  <a:srgbClr val="0070C0"/>
                </a:solidFill>
              </a:rPr>
              <a:t> saída de dados !!!</a:t>
            </a: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34" name="Retângulo 33"/>
          <p:cNvSpPr/>
          <p:nvPr/>
        </p:nvSpPr>
        <p:spPr bwMode="auto">
          <a:xfrm>
            <a:off x="863848" y="1998266"/>
            <a:ext cx="8304866" cy="3600400"/>
          </a:xfrm>
          <a:prstGeom prst="rect">
            <a:avLst/>
          </a:prstGeom>
          <a:noFill/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" name="CaixaDeTexto 34"/>
          <p:cNvSpPr txBox="1"/>
          <p:nvPr/>
        </p:nvSpPr>
        <p:spPr>
          <a:xfrm rot="16200000">
            <a:off x="4810875" y="2678383"/>
            <a:ext cx="151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1">
                    <a:lumMod val="50000"/>
                  </a:schemeClr>
                </a:solidFill>
              </a:rPr>
              <a:t>Sombra Digital</a:t>
            </a:r>
            <a:endParaRPr lang="pt-BR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 rot="16200000">
            <a:off x="6179027" y="3656611"/>
            <a:ext cx="1517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Gêmeo Digital</a:t>
            </a: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 rot="16200000">
            <a:off x="7060892" y="3578085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Com simulação</a:t>
            </a:r>
          </a:p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em tempo </a:t>
            </a:r>
            <a:r>
              <a:rPr lang="pt-BR" sz="1600" b="1" dirty="0">
                <a:solidFill>
                  <a:srgbClr val="0070C0"/>
                </a:solidFill>
              </a:rPr>
              <a:t>r</a:t>
            </a:r>
            <a:r>
              <a:rPr lang="pt-BR" sz="1600" b="1" dirty="0" smtClean="0">
                <a:solidFill>
                  <a:srgbClr val="0070C0"/>
                </a:solidFill>
              </a:rPr>
              <a:t>eal ou quase </a:t>
            </a:r>
            <a:r>
              <a:rPr lang="pt-BR" sz="1600" b="1" dirty="0">
                <a:solidFill>
                  <a:srgbClr val="0070C0"/>
                </a:solidFill>
              </a:rPr>
              <a:t>r</a:t>
            </a:r>
            <a:r>
              <a:rPr lang="pt-BR" sz="1600" b="1" dirty="0" smtClean="0">
                <a:solidFill>
                  <a:srgbClr val="0070C0"/>
                </a:solidFill>
              </a:rPr>
              <a:t>eal</a:t>
            </a: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799952" y="3510433"/>
            <a:ext cx="1584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C000"/>
                </a:solidFill>
              </a:rPr>
              <a:t>Sistema real</a:t>
            </a:r>
          </a:p>
          <a:p>
            <a:pPr algn="ctr"/>
            <a:r>
              <a:rPr lang="pt-BR" sz="1600" b="1" dirty="0" smtClean="0">
                <a:solidFill>
                  <a:srgbClr val="FFC000"/>
                </a:solidFill>
              </a:rPr>
              <a:t>( “Físico” )</a:t>
            </a:r>
            <a:endParaRPr lang="pt-BR" sz="1600" b="1" dirty="0">
              <a:solidFill>
                <a:srgbClr val="FFC00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528144" y="3510433"/>
            <a:ext cx="16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Sistema virtual</a:t>
            </a:r>
          </a:p>
          <a:p>
            <a:pPr algn="ctr"/>
            <a:r>
              <a:rPr lang="pt-BR" sz="1600" b="1" dirty="0" smtClean="0">
                <a:solidFill>
                  <a:srgbClr val="0070C0"/>
                </a:solidFill>
              </a:rPr>
              <a:t>( “Cyber” )</a:t>
            </a: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25" name="Retângulo 24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45" name="CaixaDeTexto 44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4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FD29C547-DA77-4B54-B7C2-1F0B3586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832" y="1566218"/>
            <a:ext cx="390619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3600" b="1" dirty="0">
                <a:solidFill>
                  <a:srgbClr val="0070C0"/>
                </a:solidFill>
                <a:cs typeface="Calibri" panose="020F0502020204030204" pitchFamily="34" charset="0"/>
              </a:rPr>
              <a:t>SIMULAÇÃO COMO</a:t>
            </a:r>
          </a:p>
          <a:p>
            <a:pPr algn="ctr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3600" b="1" dirty="0">
                <a:solidFill>
                  <a:srgbClr val="0070C0"/>
                </a:solidFill>
                <a:cs typeface="Calibri" panose="020F0502020204030204" pitchFamily="34" charset="0"/>
              </a:rPr>
              <a:t>GÊMEO </a:t>
            </a:r>
            <a:r>
              <a:rPr lang="pt-BR" altLang="pt-BR" sz="36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DIGITAL</a:t>
            </a:r>
          </a:p>
          <a:p>
            <a:pPr algn="ctr"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(</a:t>
            </a:r>
            <a:r>
              <a:rPr lang="pt-BR" altLang="pt-BR" sz="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pt-BR" altLang="pt-BR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vídeos à parte</a:t>
            </a:r>
            <a:r>
              <a:rPr lang="pt-BR" altLang="pt-BR" sz="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pt-BR" altLang="pt-BR" sz="28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)</a:t>
            </a:r>
            <a:endParaRPr lang="pt-BR" altLang="pt-BR" sz="28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="" xmlns:a16="http://schemas.microsoft.com/office/drawing/2014/main" id="{37D04BAF-802B-4999-B7ED-AE6695872CCE}"/>
              </a:ext>
            </a:extLst>
          </p:cNvPr>
          <p:cNvSpPr/>
          <p:nvPr/>
        </p:nvSpPr>
        <p:spPr>
          <a:xfrm>
            <a:off x="366713" y="1770063"/>
            <a:ext cx="9347200" cy="1082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  <a:p>
            <a:pPr algn="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  <a:p>
            <a:pPr algn="r" hangingPunct="1">
              <a:spcBef>
                <a:spcPct val="20000"/>
              </a:spcBef>
              <a:spcAft>
                <a:spcPts val="600"/>
              </a:spcAft>
              <a:buClr>
                <a:srgbClr val="C00000"/>
              </a:buClr>
              <a:buSzPct val="92000"/>
              <a:defRPr/>
            </a:pPr>
            <a:endParaRPr lang="pt-B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Agrupar 4">
            <a:extLst>
              <a:ext uri="{FF2B5EF4-FFF2-40B4-BE49-F238E27FC236}">
                <a16:creationId xmlns="" xmlns:a16="http://schemas.microsoft.com/office/drawing/2014/main" id="{6663CB77-EAFB-4726-8AE5-D3CCFD58DE9E}"/>
              </a:ext>
            </a:extLst>
          </p:cNvPr>
          <p:cNvGrpSpPr>
            <a:grpSpLocks/>
          </p:cNvGrpSpPr>
          <p:nvPr/>
        </p:nvGrpSpPr>
        <p:grpSpPr bwMode="auto">
          <a:xfrm>
            <a:off x="6408738" y="2852738"/>
            <a:ext cx="2878137" cy="3113087"/>
            <a:chOff x="639663" y="1118565"/>
            <a:chExt cx="2877853" cy="3111637"/>
          </a:xfrm>
        </p:grpSpPr>
        <p:pic>
          <p:nvPicPr>
            <p:cNvPr id="17" name="Imagem 7">
              <a:extLst>
                <a:ext uri="{FF2B5EF4-FFF2-40B4-BE49-F238E27FC236}">
                  <a16:creationId xmlns="" xmlns:a16="http://schemas.microsoft.com/office/drawing/2014/main" id="{22294B8C-237A-4996-A5B9-C5C98B19B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663" y="1118565"/>
              <a:ext cx="2877853" cy="287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tângulo 6">
              <a:extLst>
                <a:ext uri="{FF2B5EF4-FFF2-40B4-BE49-F238E27FC236}">
                  <a16:creationId xmlns="" xmlns:a16="http://schemas.microsoft.com/office/drawing/2014/main" id="{2C4FEA31-C0F5-443C-B5A2-09DA5B3FC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656" y="3399205"/>
              <a:ext cx="240183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altLang="pt-BR" sz="2400"/>
                <a:t>Simulação como Gêmeo digital</a:t>
              </a:r>
            </a:p>
          </p:txBody>
        </p:sp>
      </p:grpSp>
      <p:pic>
        <p:nvPicPr>
          <p:cNvPr id="19" name="Imagem 9">
            <a:extLst>
              <a:ext uri="{FF2B5EF4-FFF2-40B4-BE49-F238E27FC236}">
                <a16:creationId xmlns="" xmlns:a16="http://schemas.microsoft.com/office/drawing/2014/main" id="{E1A3D00A-4C68-45DF-8B13-620DF4FE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2" r="34554" b="33855"/>
          <a:stretch>
            <a:fillRect/>
          </a:stretch>
        </p:blipFill>
        <p:spPr bwMode="auto">
          <a:xfrm>
            <a:off x="4464050" y="3249613"/>
            <a:ext cx="18002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m 10">
            <a:extLst>
              <a:ext uri="{FF2B5EF4-FFF2-40B4-BE49-F238E27FC236}">
                <a16:creationId xmlns="" xmlns:a16="http://schemas.microsoft.com/office/drawing/2014/main" id="{5881008F-E005-4F05-90B6-0F6C69E51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22" r="34554" b="33855"/>
          <a:stretch>
            <a:fillRect/>
          </a:stretch>
        </p:blipFill>
        <p:spPr bwMode="auto">
          <a:xfrm>
            <a:off x="7497763" y="3434400"/>
            <a:ext cx="1071562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5" name="CaixaDeTexto 24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Retângulo 338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41" name="CaixaDeTexto 340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91840" y="1134170"/>
            <a:ext cx="8496944" cy="4401278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8" name="CaixaDeTexto 17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9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5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pic>
        <p:nvPicPr>
          <p:cNvPr id="20" name="29858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864" y="1125381"/>
            <a:ext cx="8280920" cy="4401278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768" y="1062162"/>
            <a:ext cx="684000" cy="60800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4" name="CaixaDeTexto 23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5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596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OS PASSOS SEGUINTES NESTA CAMINHADA DE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INTEGRAÇÃO DES-LEAN</a:t>
            </a: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Compreender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os benefícios que a  DES  poderia proporcionar ao  LEAN</a:t>
            </a: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  e, naturalmente, os benefícios que o  LEAN  poderia proporcionar à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DES</a:t>
            </a:r>
            <a:endParaRPr lang="pt-BR" sz="2800" b="1" kern="0" dirty="0">
              <a:solidFill>
                <a:schemeClr val="bg1">
                  <a:lumMod val="50000"/>
                </a:schemeClr>
              </a:solidFill>
              <a:latin typeface="Times New Roman"/>
              <a:cs typeface="Arial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7" name="Retângulo 16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2" name="CaixaDeTexto 21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1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OS PASSOS SEGUINTES NESTA CAMINHADA DE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INTEGRAÇÃO DES-LEAN</a:t>
            </a: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Vamos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iniciar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destacando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principais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benefícios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para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LEAN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:</a:t>
            </a:r>
          </a:p>
          <a:p>
            <a:pPr marL="1258888" lvl="2" indent="-355600" algn="just" defTabSz="84015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Possibilitar a melhor visualização dos processos</a:t>
            </a:r>
          </a:p>
          <a:p>
            <a:pPr marL="1258888" lvl="2" indent="-355600" algn="just" defTabSz="84015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Possibilitar a melhor compreensão </a:t>
            </a:r>
            <a:r>
              <a:rPr lang="pt-BR" sz="2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dos </a:t>
            </a:r>
            <a:r>
              <a:rPr lang="pt-BR" sz="2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desperdícios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marL="1258888" lvl="2" indent="-355600" algn="just" defTabSz="84015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Possibilitar a criação de mapas dinâmicos e estocásticos</a:t>
            </a:r>
          </a:p>
          <a:p>
            <a:pPr marL="1258888" lvl="2" indent="-355600" algn="just" defTabSz="84015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Possibilitar a avaliação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 forma </a:t>
            </a:r>
            <a:r>
              <a:rPr lang="pt-BR" sz="2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antecipada </a:t>
            </a:r>
            <a:r>
              <a:rPr lang="pt-BR" sz="2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das </a:t>
            </a:r>
            <a:r>
              <a:rPr lang="pt-BR" sz="2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melhorias</a:t>
            </a:r>
          </a:p>
          <a:p>
            <a:pPr marL="1258888" lvl="2" indent="-355600" algn="just" defTabSz="840151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Possibilitar a elaboração</a:t>
            </a:r>
            <a:r>
              <a:rPr lang="pt-BR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</a:t>
            </a:r>
            <a:r>
              <a:rPr lang="pt-BR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cenários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também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de</a:t>
            </a:r>
            <a:r>
              <a:rPr lang="pt-BR" sz="16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otimizações 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1" name="Retângulo 10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9" name="CaixaDeTexto 18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1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1334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OS PASSOS SEGUINTES NESTA CAMINHADA DE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INTEGRAÇÃO DES-LEAN</a:t>
            </a: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 seguir destacando também os principais benefícios da DES para o LEAN: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11" name="Imagem 10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8800" y="1846800"/>
            <a:ext cx="8046000" cy="335309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15" name="CaixaDeTexto 14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17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92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0" y="879417"/>
            <a:ext cx="10080625" cy="52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5057" indent="-315057" algn="just" defTabSz="840151">
              <a:lnSpc>
                <a:spcPct val="150000"/>
              </a:lnSpc>
              <a:spcBef>
                <a:spcPct val="500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	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OS PASSOS SEGUINTES NESTA CAMINHADA DE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INTEGRAÇÃO DES-LEAN</a:t>
            </a: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ea typeface="+mn-ea"/>
                <a:cs typeface="Calibri" panose="020F0502020204030204" pitchFamily="34" charset="0"/>
              </a:rPr>
              <a:t>  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Utilizar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err="1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Discrete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err="1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Event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err="1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Simulation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( D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S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)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como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técnica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auxiliar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para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lvl="1" indent="-355897" algn="just" defTabSz="840151">
              <a:spcBef>
                <a:spcPts val="1200"/>
              </a:spcBef>
              <a:defRPr/>
            </a:pP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  aplicação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conceitos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princípios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e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práticas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do  </a:t>
            </a:r>
            <a:r>
              <a:rPr lang="pt-BR" sz="2000" b="1" kern="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LEAN  em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casos </a:t>
            </a:r>
            <a:r>
              <a:rPr lang="pt-BR" sz="4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pt-BR" sz="2000" b="1" kern="0" dirty="0" smtClean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reais</a:t>
            </a:r>
            <a:endParaRPr lang="pt-BR" sz="2000" b="1" kern="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Retângulo 6">
            <a:extLst>
              <a:ext uri="{FF2B5EF4-FFF2-40B4-BE49-F238E27FC236}">
                <a16:creationId xmlns="" xmlns:a16="http://schemas.microsoft.com/office/drawing/2014/main" id="{33FA9382-99E1-4CBC-B435-59B5E4FE0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270074"/>
            <a:ext cx="22717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  <a:endParaRPr lang="en-CA" alt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 bwMode="auto">
          <a:xfrm>
            <a:off x="0" y="-1"/>
            <a:ext cx="10080625" cy="864000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1760" y="126058"/>
            <a:ext cx="7229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UNIVERSIDADE FEDERAL DE ITAJUBÁ</a:t>
            </a:r>
            <a:endParaRPr lang="pt-BR" sz="3200" dirty="0"/>
          </a:p>
        </p:txBody>
      </p:sp>
      <p:sp>
        <p:nvSpPr>
          <p:cNvPr id="17" name="Retângulo 16"/>
          <p:cNvSpPr/>
          <p:nvPr/>
        </p:nvSpPr>
        <p:spPr bwMode="auto">
          <a:xfrm>
            <a:off x="0" y="5814690"/>
            <a:ext cx="10080625" cy="48609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32000"/>
            <a:ext cx="10080625" cy="463846"/>
            <a:chOff x="0" y="5886698"/>
            <a:chExt cx="10080625" cy="463846"/>
          </a:xfrm>
        </p:grpSpPr>
        <p:sp>
          <p:nvSpPr>
            <p:cNvPr id="22" name="CaixaDeTexto 21"/>
            <p:cNvSpPr txBox="1"/>
            <p:nvPr/>
          </p:nvSpPr>
          <p:spPr>
            <a:xfrm>
              <a:off x="7992640" y="5886698"/>
              <a:ext cx="19439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/>
                <a:t>J</a:t>
              </a:r>
              <a:r>
                <a:rPr lang="pt-BR" sz="1200" dirty="0" smtClean="0"/>
                <a:t>osé </a:t>
              </a:r>
              <a:r>
                <a:rPr lang="pt-BR" sz="1200" dirty="0" err="1" smtClean="0"/>
                <a:t>Antonio</a:t>
              </a:r>
              <a:r>
                <a:rPr lang="pt-BR" sz="1200" dirty="0" smtClean="0"/>
                <a:t> de Queiroz, </a:t>
              </a:r>
              <a:r>
                <a:rPr lang="pt-BR" sz="1200" dirty="0" err="1" smtClean="0"/>
                <a:t>Dr</a:t>
              </a:r>
              <a:endParaRPr lang="pt-BR" sz="1200" dirty="0" smtClean="0"/>
            </a:p>
            <a:p>
              <a:pPr algn="ctr"/>
              <a:r>
                <a:rPr lang="pt-BR" sz="1200" dirty="0" smtClean="0"/>
                <a:t> ja.queiroz@unifei.edu.br</a:t>
              </a:r>
              <a:endParaRPr lang="pt-BR" sz="1200" dirty="0"/>
            </a:p>
          </p:txBody>
        </p:sp>
        <p:sp>
          <p:nvSpPr>
            <p:cNvPr id="23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60" y="5886698"/>
              <a:ext cx="2016224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Pesquisas e Projetos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Acadêmicos e Empresariais</a:t>
              </a:r>
              <a:endParaRPr lang="pt-BR" altLang="pt-BR" sz="1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1">
              <a:extLst>
                <a:ext uri="{FF2B5EF4-FFF2-40B4-BE49-F238E27FC236}">
                  <a16:creationId xmlns="" xmlns:a16="http://schemas.microsoft.com/office/drawing/2014/main" id="{285F4BE8-6004-43BF-A4E4-FE826BEBE3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886698"/>
              <a:ext cx="10080625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ts val="11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600"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CRIANDO GÊMEOS DIGITAIS PARA AMBIENTES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Manufatureiros</a:t>
              </a:r>
              <a:r>
                <a:rPr lang="pt-BR" altLang="pt-BR" sz="1200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administrativos, hospitalares e agrícolas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1422</Words>
  <Application>Microsoft Office PowerPoint</Application>
  <PresentationFormat>Personalizar</PresentationFormat>
  <Paragraphs>403</Paragraphs>
  <Slides>36</Slides>
  <Notes>36</Notes>
  <HiddenSlides>0</HiddenSlides>
  <MMClips>3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36</vt:i4>
      </vt:variant>
    </vt:vector>
  </HeadingPairs>
  <TitlesOfParts>
    <vt:vector size="46" baseType="lpstr">
      <vt:lpstr>Microsoft YaHei</vt:lpstr>
      <vt:lpstr>Arial</vt:lpstr>
      <vt:lpstr>Calibri</vt:lpstr>
      <vt:lpstr>Segoe UI</vt:lpstr>
      <vt:lpstr>Times New Roman</vt:lpstr>
      <vt:lpstr>Wingdings</vt:lpstr>
      <vt:lpstr>Tema do Office</vt:lpstr>
      <vt:lpstr>Design padrão</vt:lpstr>
      <vt:lpstr>8_Design padrão</vt:lpstr>
      <vt:lpstr>9_Design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LeoGaleno</dc:creator>
  <cp:lastModifiedBy>NEAAD 03</cp:lastModifiedBy>
  <cp:revision>117</cp:revision>
  <cp:lastPrinted>1601-01-01T00:00:00Z</cp:lastPrinted>
  <dcterms:created xsi:type="dcterms:W3CDTF">2019-01-18T17:52:37Z</dcterms:created>
  <dcterms:modified xsi:type="dcterms:W3CDTF">2021-06-21T16:16:07Z</dcterms:modified>
  <cp:contentStatus/>
</cp:coreProperties>
</file>